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75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5" r:id="rId11"/>
    <p:sldId id="284" r:id="rId12"/>
    <p:sldId id="286" r:id="rId13"/>
    <p:sldId id="287" r:id="rId14"/>
    <p:sldId id="298" r:id="rId15"/>
    <p:sldId id="293" r:id="rId16"/>
    <p:sldId id="294" r:id="rId17"/>
    <p:sldId id="295" r:id="rId18"/>
    <p:sldId id="296" r:id="rId19"/>
    <p:sldId id="302" r:id="rId20"/>
    <p:sldId id="288" r:id="rId21"/>
    <p:sldId id="299" r:id="rId22"/>
    <p:sldId id="300" r:id="rId23"/>
    <p:sldId id="303" r:id="rId24"/>
    <p:sldId id="308" r:id="rId25"/>
    <p:sldId id="301" r:id="rId26"/>
    <p:sldId id="304" r:id="rId27"/>
    <p:sldId id="305" r:id="rId28"/>
    <p:sldId id="306" r:id="rId29"/>
    <p:sldId id="307" r:id="rId30"/>
    <p:sldId id="309" r:id="rId31"/>
    <p:sldId id="297" r:id="rId32"/>
    <p:sldId id="289" r:id="rId33"/>
    <p:sldId id="310" r:id="rId34"/>
    <p:sldId id="290" r:id="rId35"/>
    <p:sldId id="311" r:id="rId36"/>
    <p:sldId id="313" r:id="rId37"/>
    <p:sldId id="312" r:id="rId38"/>
    <p:sldId id="314" r:id="rId39"/>
    <p:sldId id="262" r:id="rId4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an Cong An" initials="TCA" lastIdx="1" clrIdx="0">
    <p:extLst>
      <p:ext uri="{19B8F6BF-5375-455C-9EA6-DF929625EA0E}">
        <p15:presenceInfo xmlns:p15="http://schemas.microsoft.com/office/powerpoint/2012/main" userId="Tran Cong 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  <a:srgbClr val="9A7200"/>
    <a:srgbClr val="CC9900"/>
    <a:srgbClr val="000099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74" autoAdjust="0"/>
    <p:restoredTop sz="94904"/>
  </p:normalViewPr>
  <p:slideViewPr>
    <p:cSldViewPr>
      <p:cViewPr varScale="1">
        <p:scale>
          <a:sx n="98" d="100"/>
          <a:sy n="98" d="100"/>
        </p:scale>
        <p:origin x="84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4T10:25:26.091" idx="1">
    <p:pos x="5568" y="1029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0CDF5-C197-9942-B1E8-885D35EE2F7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205C33-4E99-A14F-89C3-BFCB6ED12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9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05C33-4E99-A14F-89C3-BFCB6ED125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86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05C33-4E99-A14F-89C3-BFCB6ED125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41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05C33-4E99-A14F-89C3-BFCB6ED125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90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05C33-4E99-A14F-89C3-BFCB6ED125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3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12716CEC-4EB7-4AF5-B8B4-13A4AA74F18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719138" y="2130425"/>
            <a:ext cx="77724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7A8B1175-CAAE-4DE1-9BCE-EE12E154858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4EFCFD27-3C59-440E-9355-8E61DE9E9F6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5225"/>
            <a:ext cx="19812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18A37AE1-76EA-4F7C-89AE-6531C0C56B9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E348B9C2-253F-43BD-BBE7-0B49698116D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6716713" y="6230938"/>
            <a:ext cx="2133600" cy="549275"/>
          </a:xfrm>
        </p:spPr>
        <p:txBody>
          <a:bodyPr/>
          <a:lstStyle>
            <a:lvl1pPr>
              <a:defRPr/>
            </a:lvl1pPr>
          </a:lstStyle>
          <a:p>
            <a:fld id="{A15EAB53-327E-4220-A7C8-79A6407182B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22BBF-5276-4192-BA57-B0752687F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C078B-EB7B-44AD-A4C2-B8DC31D9B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7DE7E-9122-41D3-A66E-3CDCBCE9C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65EA4-62DF-493C-B19B-64550981D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301BB-D36E-4AE2-BE8A-E50EB27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4A5476-CA43-47FE-BA67-73FA2851AFC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091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C4325-1A15-4599-B036-9FA60518A5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781800" y="282575"/>
            <a:ext cx="2057400" cy="60420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2199C-8BFD-4358-9055-518928EAE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282575"/>
            <a:ext cx="6019800" cy="60420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4E68E-040F-4912-9B7B-725CFB7D6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39E95-5F5B-4E87-9B2F-A9A70957A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FE7F3-EC17-415F-863D-DF17690E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DC5CE5-D93D-42E1-A365-D1BB034BB8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784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FED8-62E4-44F9-8635-073E7D21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BF88E-6176-40DB-A4F0-5F9D10D14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D7C81-1B47-4037-B98B-75A1F401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C4BD4-42E2-497A-AD54-B10928A49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080A8-4B04-4A76-AD9D-D3373B2C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4F63AB-74FF-4D4D-9C96-7E67E70BF8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0515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E863-2F38-493E-AC5F-35F839ABE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1EE57-4E33-4768-BDE6-1E42E78CC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47056-25E1-4B67-85BD-73087B72E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0AFD-04FE-4D58-8BBC-B3312F470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0AEAA-EABC-4389-89FD-1194EAE5C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F88ED3-DC84-4DB0-B233-29AE8689A18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1073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3C47-6B83-4D40-8FFA-423CDED83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CE053-7F00-4D26-A49E-468074BDA0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33538"/>
            <a:ext cx="4038600" cy="4691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BA0AC-734F-47AA-97FD-4DA7FEF91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0600" y="1633538"/>
            <a:ext cx="4038600" cy="4691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11179-6CFA-425B-9D7F-2BE02065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E626E-637B-499E-9E2C-ACC64C09C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7475E-6A5C-42A5-8A22-584439427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D79D017-4D2B-4917-98EC-EFDC1350D1A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3398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F325-80E3-4F90-BD69-5037DB90D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C193B-2F0E-4826-9109-B6307A9C0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24B64-B380-470F-9CDE-73C0D43F6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0F4E0-0F61-4F55-8A7A-765984DF7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95C38B-8A04-4272-A3E6-393D95555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6373DA-5867-4829-AD43-C6FCC79A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1764FC-FDFA-416E-997C-F691587D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E741E6-72FD-4F69-97E8-CAC734DCE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F7F60C-663B-45B5-8BAA-0CD5F56CC8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11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B71A-EE87-467A-AD67-4ECCFB0E5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EB2EF-2DBC-41CB-8232-B6E49BCB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83847-6C7C-4715-98B9-D40636DA2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D5148-3F8F-464B-A3E1-5F680B454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9BD403-5F74-427A-8423-78614D45D9C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020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D4DB3-3677-453C-AD63-255313C4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1E578C-2E20-4473-943A-093C5C31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681F5-37CC-4FFE-98C1-BDE69E138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445B6F-8FF7-4085-BE97-4B03885D15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5274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10611-3704-4861-BD88-F503F43F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B25AB-F178-4E56-A78A-D3E5D8B2D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8C3404-B5CD-41A1-BD0C-CEB1CDB87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03B3B-2157-4986-A6D1-D21E38C8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720C0-253D-4EFB-8A0E-096A4FC75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8D71A-2EC3-4B1C-AE98-CEF4BA88B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A644C7-8C57-4BC2-BD31-5EE7CB8540F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487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4A99F-9EE0-4942-BCEE-A1E732C0F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78B66-2785-4358-A99C-30D13EE9A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38E7B7-693B-436C-ACFB-D578D6C85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9676D-A17F-46ED-B322-996E92CC6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98B656-A461-4B3F-8ECD-A1C58EEC5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5B36D-F955-462B-899C-F46A6F9E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64E658-6E24-430E-B2BE-9BADE50134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652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1405D41-0CC5-41DF-A29F-0509945FC1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E07D3DA-2B85-42CC-8062-8B65F67586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33538"/>
            <a:ext cx="8229600" cy="4691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07E20C1-4C65-4624-AA2D-747E84F1D3C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DF6370B7-BED3-4B38-A932-BD0A5880CB4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48F6441-6898-4A31-A185-8673B9B54AC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06FFC55-A7E0-43C6-B48A-D297196E04B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rgbClr val="996633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2060"/>
        </a:buClr>
        <a:buChar char="•"/>
        <a:defRPr sz="2900" kern="1200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2060"/>
        </a:buClr>
        <a:buChar char="–"/>
        <a:defRPr sz="2600" kern="1200">
          <a:solidFill>
            <a:srgbClr val="000066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2060"/>
        </a:buClr>
        <a:buChar char="•"/>
        <a:defRPr sz="2200" kern="1200">
          <a:solidFill>
            <a:srgbClr val="000066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2060"/>
        </a:buClr>
        <a:buChar char="–"/>
        <a:defRPr kern="1200">
          <a:solidFill>
            <a:srgbClr val="000066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002060"/>
        </a:buClr>
        <a:buChar char="»"/>
        <a:defRPr kern="1200">
          <a:solidFill>
            <a:srgbClr val="0000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5E21A2-3A00-B64C-85FB-60BF03F341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noProof="1"/>
              <a:t>Hệ thống Quản lý Nhật ký sản xuất </a:t>
            </a:r>
            <a:br>
              <a:rPr lang="en-US" noProof="1"/>
            </a:br>
            <a:r>
              <a:rPr lang="en-US" noProof="1"/>
              <a:t>dựa trên nền tảng Blockchain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2DF745E-C18B-2646-8382-2D9267F85A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noProof="1"/>
          </a:p>
          <a:p>
            <a:r>
              <a:rPr lang="en-US" noProof="1"/>
              <a:t>TS. Trần Công Án</a:t>
            </a:r>
          </a:p>
          <a:p>
            <a:r>
              <a:rPr lang="en-US" noProof="1"/>
              <a:t>Khoa CNTT&amp;TT, ĐHCT</a:t>
            </a:r>
          </a:p>
        </p:txBody>
      </p:sp>
    </p:spTree>
    <p:extLst>
      <p:ext uri="{BB962C8B-B14F-4D97-AF65-F5344CB8AC3E}">
        <p14:creationId xmlns:p14="http://schemas.microsoft.com/office/powerpoint/2010/main" val="3679201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3392D-595A-9F4C-99F0-DE80482C3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Câu hỏi thảo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11F72-44A6-554A-831B-2A626B9FC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noProof="1"/>
              <a:t> Nhật ký trồng cây ăn quả</a:t>
            </a:r>
          </a:p>
          <a:p>
            <a:pPr marL="971550" lvl="1" indent="-514350">
              <a:buFont typeface="+mj-lt"/>
              <a:buAutoNum type="arabicParenR" startAt="6"/>
            </a:pPr>
            <a:r>
              <a:rPr lang="en-US" sz="2400" noProof="1"/>
              <a:t>Nếu ng</a:t>
            </a:r>
            <a:r>
              <a:rPr lang="vi-VN" sz="2400" noProof="1"/>
              <a:t>ư</a:t>
            </a:r>
            <a:r>
              <a:rPr lang="en-US" sz="2400" noProof="1"/>
              <a:t>ời nông dân có nhiều v</a:t>
            </a:r>
            <a:r>
              <a:rPr lang="vi-VN" sz="2400" noProof="1"/>
              <a:t>ư</a:t>
            </a:r>
            <a:r>
              <a:rPr lang="en-US" sz="2400" noProof="1"/>
              <a:t>ờn, mỗi v</a:t>
            </a:r>
            <a:r>
              <a:rPr lang="vi-VN" sz="2400" noProof="1"/>
              <a:t>ườ</a:t>
            </a:r>
            <a:r>
              <a:rPr lang="en-US" sz="2400" noProof="1"/>
              <a:t>n trồng 1 loại cây thì quản lý chung nhật ký hay riêng?</a:t>
            </a:r>
          </a:p>
          <a:p>
            <a:pPr marL="971550" lvl="1" indent="-514350">
              <a:buFont typeface="+mj-lt"/>
              <a:buAutoNum type="arabicParenR" startAt="6"/>
            </a:pPr>
            <a:endParaRPr lang="vi-VN" sz="2400" noProof="1"/>
          </a:p>
        </p:txBody>
      </p:sp>
    </p:spTree>
    <p:extLst>
      <p:ext uri="{BB962C8B-B14F-4D97-AF65-F5344CB8AC3E}">
        <p14:creationId xmlns:p14="http://schemas.microsoft.com/office/powerpoint/2010/main" val="471568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435CD-3EF1-F44D-93B3-D0EDDCE7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Câu hỏi thảo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4C7A9-70CF-614C-9BCF-91D8A5257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noProof="1"/>
              <a:t> Nhật ký trồng lúa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noProof="1"/>
              <a:t>Mỗi ng</a:t>
            </a:r>
            <a:r>
              <a:rPr lang="vi-VN" noProof="1"/>
              <a:t>ư</a:t>
            </a:r>
            <a:r>
              <a:rPr lang="en-US" noProof="1"/>
              <a:t>ời nông dân trong một vụ có thể trồng nhiều giống lúa không?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noProof="1"/>
              <a:t>Chuẩn bị đất có khác nhau trên các thửa ruộng không?</a:t>
            </a:r>
          </a:p>
          <a:p>
            <a:pPr marL="971550" lvl="1" indent="-514350">
              <a:buFont typeface="+mj-lt"/>
              <a:buAutoNum type="arabicParenR"/>
            </a:pP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053805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D961A-8C31-DB49-B674-075463F6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Phân hệ Nhật ký trồng lúa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EF9186-5FEC-914E-A969-B5DE88B416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1"/>
          </a:p>
          <a:p>
            <a:r>
              <a:rPr lang="en-US" noProof="1"/>
              <a:t>Ref: Sở KHCN Tiền Giang (2013). </a:t>
            </a:r>
            <a:r>
              <a:rPr lang="en-US" i="1" noProof="1"/>
              <a:t>Tài liệu HD Nông hộ trồng lúa thực hành GlobalGAP.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429264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58DA-5072-FE40-ADC4-223D057F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</p:spPr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13452-B04E-1E4B-BD03-F248A85BD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33538"/>
            <a:ext cx="8229600" cy="4691062"/>
          </a:xfrm>
        </p:spPr>
        <p:txBody>
          <a:bodyPr/>
          <a:lstStyle/>
          <a:p>
            <a:r>
              <a:rPr lang="en-US" noProof="1"/>
              <a:t>Loại ứng dụng: </a:t>
            </a:r>
            <a:r>
              <a:rPr lang="en-US" noProof="1">
                <a:solidFill>
                  <a:srgbClr val="00B050"/>
                </a:solidFill>
              </a:rPr>
              <a:t>web</a:t>
            </a:r>
            <a:r>
              <a:rPr lang="en-US" noProof="1"/>
              <a:t>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16EC72-5D46-5A43-9887-BD2BEF67D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14" y="2514600"/>
            <a:ext cx="7801572" cy="335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01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832173"/>
              </p:ext>
            </p:extLst>
          </p:nvPr>
        </p:nvGraphicFramePr>
        <p:xfrm>
          <a:off x="1143000" y="2438400"/>
          <a:ext cx="7467600" cy="206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7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Mã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CN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Tên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chức năng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Mô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tả chức năng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UC1.01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Đăng</a:t>
                      </a:r>
                      <a:r>
                        <a:rPr lang="en-US" sz="1600" baseline="0" noProof="1"/>
                        <a:t> nhập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Người</a:t>
                      </a:r>
                      <a:r>
                        <a:rPr lang="en-US" sz="1600" baseline="0" noProof="1"/>
                        <a:t> dùng đăng nhập vào hệ thống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UC1.02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</a:t>
                      </a:r>
                      <a:r>
                        <a:rPr lang="en-US" sz="1600" baseline="0" noProof="1"/>
                        <a:t> danh mục vật tư NN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Thêm</a:t>
                      </a:r>
                      <a:r>
                        <a:rPr lang="en-US" sz="1600" baseline="0" noProof="1"/>
                        <a:t>, sửa, xóa vật tư NN</a:t>
                      </a:r>
                    </a:p>
                    <a:p>
                      <a:r>
                        <a:rPr lang="en-US" sz="1600" baseline="0" noProof="1"/>
                        <a:t>Import danh mục vật tư NN từ file excel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UC1.03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</a:t>
                      </a:r>
                      <a:r>
                        <a:rPr lang="en-US" sz="1600" baseline="0" noProof="1"/>
                        <a:t> danh sách HTX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Thêm,</a:t>
                      </a:r>
                      <a:r>
                        <a:rPr lang="en-US" sz="1600" baseline="0" noProof="1"/>
                        <a:t> sửa, xóa HTX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UC1.04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</a:t>
                      </a:r>
                      <a:r>
                        <a:rPr lang="en-US" sz="1600" baseline="0" noProof="1"/>
                        <a:t> các Quản lý HTX</a:t>
                      </a:r>
                      <a:endParaRPr lang="en-US" sz="1600" noProof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Thêm,</a:t>
                      </a:r>
                      <a:r>
                        <a:rPr lang="en-US" sz="1600" baseline="0" noProof="1"/>
                        <a:t> sửa, xóa các quản lý của HTX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853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62A3-891F-9143-B2A4-1E9DADAF1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DD3D9-0FBD-FC45-BB9B-A58BE40B6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UC1.02</a:t>
            </a:r>
            <a:r>
              <a:rPr lang="en-US" noProof="1"/>
              <a:t>] Quản lý </a:t>
            </a:r>
            <a:r>
              <a:rPr lang="en-US" noProof="1">
                <a:solidFill>
                  <a:srgbClr val="00B050"/>
                </a:solidFill>
              </a:rPr>
              <a:t>danh mục vật t</a:t>
            </a:r>
            <a:r>
              <a:rPr lang="vi-VN" noProof="1">
                <a:solidFill>
                  <a:srgbClr val="00B050"/>
                </a:solidFill>
              </a:rPr>
              <a:t>ư</a:t>
            </a:r>
            <a:r>
              <a:rPr lang="en-US" noProof="1">
                <a:solidFill>
                  <a:srgbClr val="00B050"/>
                </a:solidFill>
              </a:rPr>
              <a:t> NN</a:t>
            </a:r>
            <a:r>
              <a:rPr lang="en-US" noProof="1"/>
              <a:t>:</a:t>
            </a:r>
          </a:p>
          <a:p>
            <a:pPr lvl="1"/>
            <a:r>
              <a:rPr lang="en-US" noProof="1"/>
              <a:t>Chức năng:</a:t>
            </a:r>
          </a:p>
          <a:p>
            <a:pPr lvl="2"/>
            <a:r>
              <a:rPr lang="en-US" noProof="1">
                <a:solidFill>
                  <a:srgbClr val="00B050"/>
                </a:solidFill>
              </a:rPr>
              <a:t>Thêm/Sửa/Xóa/Tìm kiếm</a:t>
            </a:r>
            <a:r>
              <a:rPr lang="en-US" noProof="1"/>
              <a:t> danh mục vật t</a:t>
            </a:r>
            <a:r>
              <a:rPr lang="vi-VN" noProof="1"/>
              <a:t>ư</a:t>
            </a:r>
            <a:r>
              <a:rPr lang="en-US" noProof="1"/>
              <a:t> nông nghiệp</a:t>
            </a:r>
          </a:p>
          <a:p>
            <a:pPr lvl="2"/>
            <a:r>
              <a:rPr lang="en-US" noProof="1">
                <a:solidFill>
                  <a:srgbClr val="00B050"/>
                </a:solidFill>
              </a:rPr>
              <a:t>Import</a:t>
            </a:r>
            <a:r>
              <a:rPr lang="en-US" noProof="1"/>
              <a:t> danh mục vật t</a:t>
            </a:r>
            <a:r>
              <a:rPr lang="vi-VN" noProof="1"/>
              <a:t>ư</a:t>
            </a:r>
            <a:r>
              <a:rPr lang="en-US" noProof="1"/>
              <a:t> nông nghiệp từ file excel</a:t>
            </a:r>
          </a:p>
          <a:p>
            <a:pPr lvl="1"/>
            <a:r>
              <a:rPr lang="en-US" noProof="1"/>
              <a:t>Thông tin các vật t</a:t>
            </a:r>
            <a:r>
              <a:rPr lang="vi-VN" noProof="1"/>
              <a:t>ư</a:t>
            </a:r>
            <a:r>
              <a:rPr lang="en-US" noProof="1"/>
              <a:t> nông nghiệp (</a:t>
            </a:r>
            <a:r>
              <a:rPr lang="en-US" sz="2000" noProof="1"/>
              <a:t>thông t</a:t>
            </a:r>
            <a:r>
              <a:rPr lang="vi-VN" sz="2000" noProof="1"/>
              <a:t>ư</a:t>
            </a:r>
            <a:r>
              <a:rPr lang="en-US" sz="2000" noProof="1"/>
              <a:t> 10/2019/TT-BNNPTNT</a:t>
            </a:r>
            <a:r>
              <a:rPr lang="en-US" sz="2400" noProof="1"/>
              <a:t>)</a:t>
            </a:r>
            <a:r>
              <a:rPr lang="en-US" noProof="1"/>
              <a:t>: </a:t>
            </a:r>
            <a:r>
              <a:rPr lang="en-US" noProof="1">
                <a:solidFill>
                  <a:srgbClr val="00B050"/>
                </a:solidFill>
              </a:rPr>
              <a:t>tên th</a:t>
            </a:r>
            <a:r>
              <a:rPr lang="vi-VN" noProof="1">
                <a:solidFill>
                  <a:srgbClr val="00B050"/>
                </a:solidFill>
              </a:rPr>
              <a:t>ươ</a:t>
            </a:r>
            <a:r>
              <a:rPr lang="en-US" noProof="1">
                <a:solidFill>
                  <a:srgbClr val="00B050"/>
                </a:solidFill>
              </a:rPr>
              <a:t>ng phẩm, ký hiệu, hoạt chất, đối t</a:t>
            </a:r>
            <a:r>
              <a:rPr lang="vi-VN" noProof="1">
                <a:solidFill>
                  <a:srgbClr val="00B050"/>
                </a:solidFill>
              </a:rPr>
              <a:t>ư</a:t>
            </a:r>
            <a:r>
              <a:rPr lang="en-US" noProof="1">
                <a:solidFill>
                  <a:srgbClr val="00B050"/>
                </a:solidFill>
              </a:rPr>
              <a:t>ợng phòng trừ, tổ chức đề nghị đăng ký, hướng dẫn sử dụng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Ai thực hiện: Quản trị hệ thống hay Quản lý HTX?</a:t>
            </a:r>
          </a:p>
        </p:txBody>
      </p:sp>
    </p:spTree>
    <p:extLst>
      <p:ext uri="{BB962C8B-B14F-4D97-AF65-F5344CB8AC3E}">
        <p14:creationId xmlns:p14="http://schemas.microsoft.com/office/powerpoint/2010/main" val="3493856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F3FC3-46DA-F141-A447-DA12C480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E77F0-1E17-FB4E-8B52-1722F85CA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UC1.03</a:t>
            </a:r>
            <a:r>
              <a:rPr lang="en-US" noProof="1"/>
              <a:t>] Thêm/Sửa/Xóa hợp tác xã:</a:t>
            </a:r>
          </a:p>
          <a:p>
            <a:pPr lvl="1"/>
            <a:r>
              <a:rPr lang="en-US" noProof="1"/>
              <a:t>Thông tin của mỗi HTX:</a:t>
            </a:r>
          </a:p>
          <a:p>
            <a:pPr lvl="2"/>
            <a:r>
              <a:rPr lang="en-US" noProof="1"/>
              <a:t>Mã doanh nghiệp</a:t>
            </a:r>
          </a:p>
          <a:p>
            <a:pPr lvl="2"/>
            <a:r>
              <a:rPr lang="en-US" noProof="1"/>
              <a:t>Mã QR (</a:t>
            </a:r>
            <a:r>
              <a:rPr lang="en-US" noProof="1">
                <a:solidFill>
                  <a:srgbClr val="00B050"/>
                </a:solidFill>
              </a:rPr>
              <a:t>tự sinh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Tên chính thức, tên giao dịch</a:t>
            </a:r>
          </a:p>
          <a:p>
            <a:pPr lvl="2"/>
            <a:r>
              <a:rPr lang="en-US" noProof="1"/>
              <a:t>Địa chỉ</a:t>
            </a:r>
          </a:p>
          <a:p>
            <a:pPr lvl="2"/>
            <a:r>
              <a:rPr lang="en-US" noProof="1"/>
              <a:t>Ng</a:t>
            </a:r>
            <a:r>
              <a:rPr lang="vi-VN" noProof="1"/>
              <a:t>ư</a:t>
            </a:r>
            <a:r>
              <a:rPr lang="en-US" noProof="1"/>
              <a:t>ời đại diện/Giám đốc</a:t>
            </a:r>
          </a:p>
          <a:p>
            <a:pPr lvl="2"/>
            <a:r>
              <a:rPr lang="en-US" noProof="1">
                <a:solidFill>
                  <a:srgbClr val="00B0F0"/>
                </a:solidFill>
              </a:rPr>
              <a:t>Loại</a:t>
            </a:r>
            <a:r>
              <a:rPr lang="en-US" noProof="1">
                <a:solidFill>
                  <a:srgbClr val="0070C0"/>
                </a:solidFill>
              </a:rPr>
              <a:t> </a:t>
            </a:r>
            <a:r>
              <a:rPr lang="en-US" noProof="1"/>
              <a:t>(lúa/cam/b</a:t>
            </a:r>
            <a:r>
              <a:rPr lang="vi-VN" noProof="1"/>
              <a:t>ư</a:t>
            </a:r>
            <a:r>
              <a:rPr lang="en-US" noProof="1"/>
              <a:t>ởi/xoài/…)</a:t>
            </a:r>
          </a:p>
          <a:p>
            <a:pPr lvl="2"/>
            <a:r>
              <a:rPr lang="en-US" noProof="1"/>
              <a:t>Điện thoại/Fax/Website</a:t>
            </a:r>
          </a:p>
          <a:p>
            <a:pPr lvl="2"/>
            <a:r>
              <a:rPr lang="en-US" noProof="1"/>
              <a:t>Vùng đất liền kề</a:t>
            </a:r>
          </a:p>
        </p:txBody>
      </p:sp>
    </p:spTree>
    <p:extLst>
      <p:ext uri="{BB962C8B-B14F-4D97-AF65-F5344CB8AC3E}">
        <p14:creationId xmlns:p14="http://schemas.microsoft.com/office/powerpoint/2010/main" val="819154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F3FC3-46DA-F141-A447-DA12C480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E77F0-1E17-FB4E-8B52-1722F85CA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UC1.03</a:t>
            </a:r>
            <a:r>
              <a:rPr lang="en-US" noProof="1"/>
              <a:t>] Thêm/Sửa/Xóa hợp tác xã:</a:t>
            </a:r>
          </a:p>
          <a:p>
            <a:pPr lvl="1"/>
            <a:r>
              <a:rPr lang="en-US" noProof="1"/>
              <a:t>Ghi chú:</a:t>
            </a:r>
          </a:p>
          <a:p>
            <a:pPr lvl="2"/>
            <a:r>
              <a:rPr lang="en-US" noProof="1"/>
              <a:t>Khi ng</a:t>
            </a:r>
            <a:r>
              <a:rPr lang="vi-VN" noProof="1"/>
              <a:t>ườ</a:t>
            </a:r>
            <a:r>
              <a:rPr lang="en-US" noProof="1"/>
              <a:t>i quản trị hệ thống tạo mới 1 HTX thì hệ thống sẽ tự sinh 1 mã QR với các thông tin ghi trong QR đ</a:t>
            </a:r>
            <a:r>
              <a:rPr lang="vi-VN" noProof="1"/>
              <a:t>ượ</a:t>
            </a:r>
            <a:r>
              <a:rPr lang="en-US" noProof="1"/>
              <a:t>c qui định tr</a:t>
            </a:r>
            <a:r>
              <a:rPr lang="vi-VN" noProof="1"/>
              <a:t>ư</a:t>
            </a:r>
            <a:r>
              <a:rPr lang="en-US" noProof="1"/>
              <a:t>ớc</a:t>
            </a:r>
          </a:p>
          <a:p>
            <a:pPr lvl="1"/>
            <a:r>
              <a:rPr lang="en-US" sz="2400" noProof="1">
                <a:solidFill>
                  <a:srgbClr val="C00000"/>
                </a:solidFill>
              </a:rPr>
              <a:t>Câu hỏi: 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Có chuẩn nào cho mã QR của HTX?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Thông tin gì cần ghi nhận trong QR (</a:t>
            </a:r>
            <a:r>
              <a:rPr lang="en-US" sz="1600" noProof="1">
                <a:solidFill>
                  <a:srgbClr val="C00000"/>
                </a:solidFill>
              </a:rPr>
              <a:t>mã doanh nghiệp?</a:t>
            </a:r>
            <a:r>
              <a:rPr lang="en-US" sz="2000" noProof="1">
                <a:solidFill>
                  <a:srgbClr val="C00000"/>
                </a:solidFill>
              </a:rPr>
              <a:t>)?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Ng</a:t>
            </a:r>
            <a:r>
              <a:rPr lang="vi-VN" sz="2000" noProof="1">
                <a:solidFill>
                  <a:srgbClr val="C00000"/>
                </a:solidFill>
              </a:rPr>
              <a:t>ườ</a:t>
            </a:r>
            <a:r>
              <a:rPr lang="en-US" sz="2000" noProof="1">
                <a:solidFill>
                  <a:srgbClr val="C00000"/>
                </a:solidFill>
              </a:rPr>
              <a:t>i đại diện với Giám đốc có khác nhau?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Mỗi hợp tác xã trồng 1 loại cây hay có thể khác?</a:t>
            </a:r>
          </a:p>
        </p:txBody>
      </p:sp>
    </p:spTree>
    <p:extLst>
      <p:ext uri="{BB962C8B-B14F-4D97-AF65-F5344CB8AC3E}">
        <p14:creationId xmlns:p14="http://schemas.microsoft.com/office/powerpoint/2010/main" val="2369476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32034-50D0-9545-A7E7-8ACCED3B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24F00-3FD1-4247-938B-C50C97304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UC1.04</a:t>
            </a:r>
            <a:r>
              <a:rPr lang="en-US" noProof="1"/>
              <a:t>] Quản lý các Quản lý của HTX</a:t>
            </a:r>
          </a:p>
          <a:p>
            <a:pPr lvl="1"/>
            <a:r>
              <a:rPr lang="en-US" noProof="1"/>
              <a:t>Thêm, sửa, xóa tài khoản của Quản lý HTX</a:t>
            </a:r>
          </a:p>
          <a:p>
            <a:pPr lvl="1"/>
            <a:r>
              <a:rPr lang="en-US" noProof="1"/>
              <a:t>Thông tin tài khoản của người quản lý:</a:t>
            </a:r>
          </a:p>
          <a:p>
            <a:pPr lvl="2"/>
            <a:r>
              <a:rPr lang="en-US" noProof="1"/>
              <a:t>Username</a:t>
            </a:r>
          </a:p>
          <a:p>
            <a:pPr lvl="2"/>
            <a:r>
              <a:rPr lang="en-US" noProof="1"/>
              <a:t>Password</a:t>
            </a:r>
          </a:p>
          <a:p>
            <a:pPr lvl="2"/>
            <a:r>
              <a:rPr lang="en-US" noProof="1"/>
              <a:t>Tên HTX quản lý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Quản lý HTX có nhất thiết phải là thành viên của HTX?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Nếu là thành viên, có nên có 2 tài khoản riêng </a:t>
            </a:r>
            <a:r>
              <a:rPr lang="en-US" noProof="1">
                <a:solidFill>
                  <a:srgbClr val="C00000"/>
                </a:solidFill>
                <a:sym typeface="Wingdings" pitchFamily="2" charset="2"/>
              </a:rPr>
              <a:t>(</a:t>
            </a:r>
            <a:r>
              <a:rPr lang="en-US" sz="1800" noProof="1">
                <a:solidFill>
                  <a:srgbClr val="C00000"/>
                </a:solidFill>
                <a:sym typeface="Wingdings" pitchFamily="2" charset="2"/>
              </a:rPr>
              <a:t>1 với vai trò là thành viên, 1 với vai trò là quản lý</a:t>
            </a:r>
            <a:r>
              <a:rPr lang="en-US" noProof="1">
                <a:solidFill>
                  <a:srgbClr val="C00000"/>
                </a:solidFill>
                <a:sym typeface="Wingdings" pitchFamily="2" charset="2"/>
              </a:rPr>
              <a:t>)</a:t>
            </a:r>
            <a:r>
              <a:rPr lang="en-US" noProof="1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76226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hệ thống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Ghi chú:</a:t>
            </a:r>
          </a:p>
          <a:p>
            <a:pPr lvl="1"/>
            <a:r>
              <a:rPr lang="en-US" noProof="1"/>
              <a:t>Một số chức năng khác:</a:t>
            </a:r>
          </a:p>
          <a:p>
            <a:pPr lvl="2"/>
            <a:r>
              <a:rPr lang="en-US" noProof="1"/>
              <a:t>Quản lý thông tin về đánh giá rủi ro (</a:t>
            </a:r>
            <a:r>
              <a:rPr lang="en-US" sz="1800" noProof="1"/>
              <a:t>AF1.2.1, p13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Quản lý thông tin vùng đất liền kề (</a:t>
            </a:r>
            <a:r>
              <a:rPr lang="en-US" sz="1800" noProof="1"/>
              <a:t>ref. p7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Quản lý thông tin về dư lượng (</a:t>
            </a:r>
            <a:r>
              <a:rPr lang="en-US" sz="1800" noProof="1"/>
              <a:t>CB8.6.1 – CB8.6.4</a:t>
            </a:r>
            <a:r>
              <a:rPr lang="en-US" noProof="1"/>
              <a:t>)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Một số câu hỏi khác: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Có nên chuyển chức năng quản lý các nhà cung ứng vật tư NN cho Quản lý hệ thống thực hiện (</a:t>
            </a:r>
            <a:r>
              <a:rPr lang="en-US" sz="2000" noProof="1">
                <a:solidFill>
                  <a:srgbClr val="C00000"/>
                </a:solidFill>
              </a:rPr>
              <a:t>UC2.02</a:t>
            </a:r>
            <a:r>
              <a:rPr lang="en-US" noProof="1">
                <a:solidFill>
                  <a:srgbClr val="C00000"/>
                </a:solidFill>
              </a:rPr>
              <a:t>)?</a:t>
            </a:r>
          </a:p>
        </p:txBody>
      </p:sp>
    </p:spTree>
    <p:extLst>
      <p:ext uri="{BB962C8B-B14F-4D97-AF65-F5344CB8AC3E}">
        <p14:creationId xmlns:p14="http://schemas.microsoft.com/office/powerpoint/2010/main" val="3541025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2F1F-FB5B-B043-AD2F-91510906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C286B-2667-4D4A-AFDB-7C192C387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noProof="1"/>
              <a:t>Xây dựng Hệ thống ghi nhận </a:t>
            </a:r>
            <a:r>
              <a:rPr lang="en-US" noProof="1">
                <a:solidFill>
                  <a:srgbClr val="00B050"/>
                </a:solidFill>
              </a:rPr>
              <a:t>Nhật ký sản xuất </a:t>
            </a:r>
            <a:br>
              <a:rPr lang="en-US" noProof="1">
                <a:solidFill>
                  <a:srgbClr val="00B050"/>
                </a:solidFill>
              </a:rPr>
            </a:br>
            <a:r>
              <a:rPr lang="en-US" noProof="1"/>
              <a:t>và Quản lý </a:t>
            </a:r>
            <a:r>
              <a:rPr lang="en-US" noProof="1">
                <a:solidFill>
                  <a:srgbClr val="00B050"/>
                </a:solidFill>
              </a:rPr>
              <a:t>chuỗi cung ứng</a:t>
            </a:r>
            <a:r>
              <a:rPr lang="en-US" noProof="1"/>
              <a:t>, </a:t>
            </a:r>
            <a:br>
              <a:rPr lang="en-US" noProof="1"/>
            </a:br>
            <a:r>
              <a:rPr lang="en-US" noProof="1"/>
              <a:t>hỗ trợ </a:t>
            </a:r>
            <a:r>
              <a:rPr lang="en-US" noProof="1">
                <a:solidFill>
                  <a:srgbClr val="00B050"/>
                </a:solidFill>
              </a:rPr>
              <a:t>truy tìm nguồn gốc </a:t>
            </a:r>
            <a:r>
              <a:rPr lang="en-US" noProof="1"/>
              <a:t>sản phẩm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11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84410-D2B4-E349-97C2-29A8BBAAD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91D8D-0DDC-0345-A5AC-D6CD294FE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Loại ứng dụng: </a:t>
            </a:r>
            <a:r>
              <a:rPr lang="en-US" noProof="1">
                <a:solidFill>
                  <a:srgbClr val="00B050"/>
                </a:solidFill>
              </a:rPr>
              <a:t>web</a:t>
            </a:r>
            <a:r>
              <a:rPr lang="en-US" noProof="1"/>
              <a:t>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43584-3D91-794A-AF87-3D1227775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775" y="2209800"/>
            <a:ext cx="644525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06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564092"/>
              </p:ext>
            </p:extLst>
          </p:nvPr>
        </p:nvGraphicFramePr>
        <p:xfrm>
          <a:off x="838200" y="2047240"/>
          <a:ext cx="7848600" cy="412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7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2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Mã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CN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Tên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chức năng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Mô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tả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Đăng</a:t>
                      </a:r>
                      <a:r>
                        <a:rPr lang="en-US" sz="1600" baseline="0" noProof="1"/>
                        <a:t> nhập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Đăng</a:t>
                      </a:r>
                      <a:r>
                        <a:rPr lang="en-US" sz="1600" baseline="0" noProof="1"/>
                        <a:t> nhập vào hệ thống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 nhà</a:t>
                      </a:r>
                      <a:r>
                        <a:rPr lang="en-US" sz="1600" baseline="0" noProof="1"/>
                        <a:t> cung ứng vật tư NN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Quản</a:t>
                      </a:r>
                      <a:r>
                        <a:rPr lang="en-US" sz="1600" baseline="0" noProof="1"/>
                        <a:t> lý danh sách các nhà cung ứng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Nhập</a:t>
                      </a:r>
                      <a:r>
                        <a:rPr lang="en-US" sz="1600" baseline="0" noProof="1"/>
                        <a:t> vật tư NN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Nhập</a:t>
                      </a:r>
                      <a:r>
                        <a:rPr lang="en-US" sz="1600" baseline="0" noProof="1"/>
                        <a:t> vật tư NN từ nhà cung ứng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Xuất</a:t>
                      </a:r>
                      <a:r>
                        <a:rPr lang="en-US" sz="1600" baseline="0" noProof="1"/>
                        <a:t> vật tư NN cho nông dân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Xuất</a:t>
                      </a:r>
                      <a:r>
                        <a:rPr lang="en-US" sz="1600" baseline="0" noProof="1"/>
                        <a:t> vật tư NN cho nông dân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Quản</a:t>
                      </a:r>
                      <a:r>
                        <a:rPr lang="en-US" sz="1600" baseline="0" noProof="1"/>
                        <a:t> lý thành viên HTX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Thêm,</a:t>
                      </a:r>
                      <a:r>
                        <a:rPr lang="en-US" sz="1600" baseline="0" noProof="1"/>
                        <a:t> sửa, xóa thông tin các thành viên của HTX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</a:t>
                      </a:r>
                      <a:r>
                        <a:rPr lang="en-US" sz="1600" baseline="0" noProof="1"/>
                        <a:t> nhật ký mùa vụ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Tạo,</a:t>
                      </a:r>
                      <a:r>
                        <a:rPr lang="en-US" sz="1600" baseline="0" noProof="1"/>
                        <a:t> sửa, xóa nhật ký của một mùa vụ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</a:t>
                      </a:r>
                      <a:r>
                        <a:rPr lang="en-US" sz="1600" baseline="0" noProof="1"/>
                        <a:t> nhật ký của HTX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Tạo,</a:t>
                      </a:r>
                      <a:r>
                        <a:rPr lang="en-US" sz="1600" baseline="0" noProof="1"/>
                        <a:t> sửa, xóa các sự kiện của HTX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 thửa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Thêm,</a:t>
                      </a:r>
                      <a:r>
                        <a:rPr lang="en-US" sz="1600" baseline="0" noProof="1"/>
                        <a:t> sửa, xóa các thửa ruộng của các thành viên của HTX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UC2.09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QL giống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Nhập xuất giống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5853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458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UC2.02</a:t>
            </a:r>
            <a:r>
              <a:rPr lang="en-US" noProof="1"/>
              <a:t>] Quản lý các nhà cung ứng vật tư NN:</a:t>
            </a:r>
          </a:p>
          <a:p>
            <a:pPr lvl="1"/>
            <a:r>
              <a:rPr lang="en-US" noProof="1"/>
              <a:t>Thêm, sửa, xóa các nhà cung ứng vật tư NN</a:t>
            </a:r>
          </a:p>
          <a:p>
            <a:pPr lvl="1"/>
            <a:r>
              <a:rPr lang="en-US" noProof="1"/>
              <a:t>Thông tin của nhà cung ứng:</a:t>
            </a:r>
          </a:p>
          <a:p>
            <a:pPr lvl="2"/>
            <a:r>
              <a:rPr lang="en-US" noProof="1"/>
              <a:t>Mã nhà cung ứng</a:t>
            </a:r>
          </a:p>
          <a:p>
            <a:pPr lvl="2"/>
            <a:r>
              <a:rPr lang="en-US" noProof="1"/>
              <a:t>Tên cửa hàng/công ty cung ứng</a:t>
            </a:r>
          </a:p>
          <a:p>
            <a:pPr lvl="2"/>
            <a:r>
              <a:rPr lang="en-US" noProof="1"/>
              <a:t>Địa chỉ/Số điện thoại/Website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Có cần lưu một số thông tin khác như: lĩnh vực kinh doanh, MS thuế,…?</a:t>
            </a:r>
          </a:p>
          <a:p>
            <a:pPr lvl="2"/>
            <a:r>
              <a:rPr lang="vi-VN" sz="2000" noProof="1">
                <a:solidFill>
                  <a:srgbClr val="C00000"/>
                </a:solidFill>
              </a:rPr>
              <a:t>Danh sách nhà cung ứng vật tư NN có phụ thuộc vào từng HTX không?</a:t>
            </a:r>
            <a:endParaRPr lang="en-US" sz="2000" noProof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7659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UC2.04</a:t>
            </a:r>
            <a:r>
              <a:rPr lang="en-US" noProof="1"/>
              <a:t>] Nhập vật tư NN:</a:t>
            </a:r>
          </a:p>
          <a:p>
            <a:pPr lvl="1"/>
            <a:r>
              <a:rPr lang="en-US" noProof="1"/>
              <a:t>Thông tin ghi nhận: </a:t>
            </a:r>
          </a:p>
          <a:p>
            <a:pPr lvl="2"/>
            <a:r>
              <a:rPr lang="en-US" noProof="1"/>
              <a:t>Ngày nhập</a:t>
            </a:r>
          </a:p>
          <a:p>
            <a:pPr lvl="2"/>
            <a:r>
              <a:rPr lang="en-US" noProof="1"/>
              <a:t>Loại vật tư NN (</a:t>
            </a:r>
            <a:r>
              <a:rPr lang="en-US" sz="2000" noProof="1"/>
              <a:t>phân bón/thuốc BVTV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Tên vật tư NN (</a:t>
            </a:r>
            <a:r>
              <a:rPr lang="en-US" sz="2000" noProof="1"/>
              <a:t>chọn từ danh mục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Số lượng</a:t>
            </a:r>
          </a:p>
          <a:p>
            <a:pPr lvl="2"/>
            <a:r>
              <a:rPr lang="en-US" noProof="1"/>
              <a:t>Đơn giá</a:t>
            </a:r>
          </a:p>
          <a:p>
            <a:pPr lvl="2"/>
            <a:r>
              <a:rPr lang="en-US" noProof="1"/>
              <a:t>Nhà cung ứng</a:t>
            </a:r>
          </a:p>
          <a:p>
            <a:pPr lvl="2"/>
            <a:r>
              <a:rPr lang="en-US" noProof="1"/>
              <a:t>Họ tên người mua</a:t>
            </a:r>
          </a:p>
        </p:txBody>
      </p:sp>
    </p:spTree>
    <p:extLst>
      <p:ext uri="{BB962C8B-B14F-4D97-AF65-F5344CB8AC3E}">
        <p14:creationId xmlns:p14="http://schemas.microsoft.com/office/powerpoint/2010/main" val="500332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UC2.04</a:t>
            </a:r>
            <a:r>
              <a:rPr lang="en-US" noProof="1"/>
              <a:t>] Nhập vật tư NN:</a:t>
            </a:r>
          </a:p>
          <a:p>
            <a:pPr lvl="1"/>
            <a:r>
              <a:rPr lang="en-US" noProof="1"/>
              <a:t>Ghi chú: sau khi nhập vật tư thì hệ thống sẽ sinh ra </a:t>
            </a:r>
            <a:r>
              <a:rPr lang="en-US" noProof="1">
                <a:solidFill>
                  <a:srgbClr val="00B050"/>
                </a:solidFill>
              </a:rPr>
              <a:t>mã QR </a:t>
            </a:r>
            <a:r>
              <a:rPr lang="en-US" noProof="1"/>
              <a:t>cho từng vật tư để người quản lý HTX in ra và dán lên các vật tư NN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Cần lưu họ tên người mua? Nếu có thì có ràng buộc gì trên người mua không (</a:t>
            </a:r>
            <a:r>
              <a:rPr lang="en-US" sz="2000" noProof="1">
                <a:solidFill>
                  <a:srgbClr val="C00000"/>
                </a:solidFill>
              </a:rPr>
              <a:t>VD: phải là thành viên của HTX</a:t>
            </a:r>
            <a:r>
              <a:rPr lang="en-US" noProof="1">
                <a:solidFill>
                  <a:srgbClr val="C00000"/>
                </a:solidFill>
              </a:rPr>
              <a:t>)?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Cần lưu thông tin về nơi lưu trữ?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Có nên tách chức năng Nhập phân bón và Nhập thuốc BVTV riêng?</a:t>
            </a:r>
          </a:p>
        </p:txBody>
      </p:sp>
    </p:spTree>
    <p:extLst>
      <p:ext uri="{BB962C8B-B14F-4D97-AF65-F5344CB8AC3E}">
        <p14:creationId xmlns:p14="http://schemas.microsoft.com/office/powerpoint/2010/main" val="1209170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UC2.04</a:t>
            </a:r>
            <a:r>
              <a:rPr lang="en-US" noProof="1"/>
              <a:t>] Xuất vật tư NN</a:t>
            </a:r>
          </a:p>
          <a:p>
            <a:pPr lvl="1"/>
            <a:r>
              <a:rPr lang="en-US" noProof="1"/>
              <a:t>Các thông tin cần ghi nhận:</a:t>
            </a:r>
          </a:p>
          <a:p>
            <a:pPr lvl="2"/>
            <a:r>
              <a:rPr lang="en-US" noProof="1"/>
              <a:t>Ngày xuất</a:t>
            </a:r>
          </a:p>
          <a:p>
            <a:pPr lvl="2"/>
            <a:r>
              <a:rPr lang="en-US" noProof="1"/>
              <a:t>Họ tên người nhận (</a:t>
            </a:r>
            <a:r>
              <a:rPr lang="en-US" sz="2000" noProof="1"/>
              <a:t>nông dân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Loại vật tư (</a:t>
            </a:r>
            <a:r>
              <a:rPr lang="en-US" sz="2000" noProof="1"/>
              <a:t>chọn từ danh sách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Số lượng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Có cần ghi nhận lại lý do xuất vật tư hay người nông dân sẽ nhập khi sử dụng?</a:t>
            </a:r>
          </a:p>
        </p:txBody>
      </p:sp>
    </p:spTree>
    <p:extLst>
      <p:ext uri="{BB962C8B-B14F-4D97-AF65-F5344CB8AC3E}">
        <p14:creationId xmlns:p14="http://schemas.microsoft.com/office/powerpoint/2010/main" val="2118170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UC2.05</a:t>
            </a:r>
            <a:r>
              <a:rPr lang="en-US" noProof="1"/>
              <a:t>] Quản lý thành viên HTX</a:t>
            </a:r>
          </a:p>
          <a:p>
            <a:pPr lvl="1"/>
            <a:r>
              <a:rPr lang="en-US" noProof="1"/>
              <a:t>Thông tin của từng thành viên:</a:t>
            </a:r>
          </a:p>
          <a:p>
            <a:pPr lvl="2"/>
            <a:r>
              <a:rPr lang="en-US" noProof="1"/>
              <a:t>Họ tên</a:t>
            </a:r>
          </a:p>
          <a:p>
            <a:pPr lvl="2"/>
            <a:r>
              <a:rPr lang="en-US" noProof="1"/>
              <a:t>CMND</a:t>
            </a:r>
          </a:p>
          <a:p>
            <a:pPr lvl="2"/>
            <a:r>
              <a:rPr lang="en-US" noProof="1"/>
              <a:t>Địa chỉ (</a:t>
            </a:r>
            <a:r>
              <a:rPr lang="en-US" sz="2000" noProof="1"/>
              <a:t>thôn/ấp, xã/phường, quận/huyện, tỉnh/thành phố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Điện thoại/Zalo</a:t>
            </a:r>
          </a:p>
          <a:p>
            <a:pPr lvl="2"/>
            <a:r>
              <a:rPr lang="en-US" noProof="1"/>
              <a:t>Mật khẩu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Một người có thể là thành viên của nhiều HTX?</a:t>
            </a:r>
          </a:p>
        </p:txBody>
      </p:sp>
    </p:spTree>
    <p:extLst>
      <p:ext uri="{BB962C8B-B14F-4D97-AF65-F5344CB8AC3E}">
        <p14:creationId xmlns:p14="http://schemas.microsoft.com/office/powerpoint/2010/main" val="470252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UC2.06</a:t>
            </a:r>
            <a:r>
              <a:rPr lang="en-US" noProof="1"/>
              <a:t>] Quản lý Nhật ký mùa vụ</a:t>
            </a:r>
          </a:p>
          <a:p>
            <a:pPr lvl="1"/>
            <a:r>
              <a:rPr lang="en-US" noProof="1"/>
              <a:t>Tên mùa vụ</a:t>
            </a:r>
          </a:p>
          <a:p>
            <a:pPr lvl="1"/>
            <a:r>
              <a:rPr lang="en-US" noProof="1"/>
              <a:t>Ngày bắt đầu gieo trồng</a:t>
            </a:r>
          </a:p>
          <a:p>
            <a:pPr lvl="1"/>
            <a:r>
              <a:rPr lang="en-US" noProof="1"/>
              <a:t>Ngày dự tính kết thúc</a:t>
            </a:r>
          </a:p>
          <a:p>
            <a:pPr lvl="1"/>
            <a:r>
              <a:rPr lang="en-US" i="1" noProof="1"/>
              <a:t>[số thành viên + số thửa + diện tích]</a:t>
            </a:r>
          </a:p>
          <a:p>
            <a:pPr lvl="1"/>
            <a:r>
              <a:rPr lang="en-US" noProof="1"/>
              <a:t>Tên giống</a:t>
            </a:r>
          </a:p>
          <a:p>
            <a:pPr lvl="1"/>
            <a:r>
              <a:rPr lang="en-US" noProof="1"/>
              <a:t>Tên công ty cung cấp giống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Tất cả các thành viên đều tham gia mùa vụ?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Một thành viên luôn gieo trồng hết diện tích của mình?</a:t>
            </a:r>
          </a:p>
        </p:txBody>
      </p:sp>
    </p:spTree>
    <p:extLst>
      <p:ext uri="{BB962C8B-B14F-4D97-AF65-F5344CB8AC3E}">
        <p14:creationId xmlns:p14="http://schemas.microsoft.com/office/powerpoint/2010/main" val="2916339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UC2.07</a:t>
            </a:r>
            <a:r>
              <a:rPr lang="en-US" noProof="1"/>
              <a:t>] Quản lý Nhật ký HTX</a:t>
            </a:r>
          </a:p>
          <a:p>
            <a:pPr lvl="1"/>
            <a:r>
              <a:rPr lang="en-US" noProof="1"/>
              <a:t>Thông tin:</a:t>
            </a:r>
          </a:p>
          <a:p>
            <a:pPr lvl="2"/>
            <a:r>
              <a:rPr lang="en-US" noProof="1"/>
              <a:t>Loại sự kiện (</a:t>
            </a:r>
            <a:r>
              <a:rPr lang="en-US" sz="2000" noProof="1"/>
              <a:t>tập huấn, đánh giá mối nguy hại,…</a:t>
            </a:r>
            <a:r>
              <a:rPr lang="en-US" noProof="1"/>
              <a:t>)</a:t>
            </a:r>
          </a:p>
          <a:p>
            <a:pPr lvl="2"/>
            <a:r>
              <a:rPr lang="en-US" noProof="1"/>
              <a:t>Ngày xảy ra sự kiện</a:t>
            </a:r>
          </a:p>
          <a:p>
            <a:pPr lvl="2"/>
            <a:r>
              <a:rPr lang="en-US" noProof="1"/>
              <a:t>Ngày kết thúc sự kiện</a:t>
            </a:r>
          </a:p>
          <a:p>
            <a:pPr lvl="2"/>
            <a:r>
              <a:rPr lang="en-US" noProof="1"/>
              <a:t>Nội dung</a:t>
            </a:r>
          </a:p>
          <a:p>
            <a:pPr lvl="2"/>
            <a:r>
              <a:rPr lang="en-US" noProof="1"/>
              <a:t>Thành viên tham gia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Gom chung các sự kiện hay tách riêng và ghi nhận chi tiết về sự kiện?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Ghi nhận ngày kết thúc hay thời lượng của sự kiện?</a:t>
            </a:r>
          </a:p>
        </p:txBody>
      </p:sp>
    </p:spTree>
    <p:extLst>
      <p:ext uri="{BB962C8B-B14F-4D97-AF65-F5344CB8AC3E}">
        <p14:creationId xmlns:p14="http://schemas.microsoft.com/office/powerpoint/2010/main" val="26185433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UC2.08</a:t>
            </a:r>
            <a:r>
              <a:rPr lang="en-US" noProof="1"/>
              <a:t>] Quản lý Thửa</a:t>
            </a:r>
          </a:p>
          <a:p>
            <a:pPr lvl="1"/>
            <a:r>
              <a:rPr lang="en-US" noProof="1"/>
              <a:t>Thông tin thửa:</a:t>
            </a:r>
          </a:p>
          <a:p>
            <a:pPr lvl="2"/>
            <a:r>
              <a:rPr lang="en-US" noProof="1"/>
              <a:t>STT thửa</a:t>
            </a:r>
          </a:p>
          <a:p>
            <a:pPr lvl="2"/>
            <a:r>
              <a:rPr lang="en-US" noProof="1"/>
              <a:t>Diện tích</a:t>
            </a:r>
          </a:p>
          <a:p>
            <a:pPr lvl="2"/>
            <a:r>
              <a:rPr lang="en-US" noProof="1"/>
              <a:t>Chủ thửa</a:t>
            </a:r>
          </a:p>
          <a:p>
            <a:pPr lvl="2"/>
            <a:r>
              <a:rPr lang="en-US" noProof="1"/>
              <a:t>Hình ảnh s</a:t>
            </a:r>
            <a:r>
              <a:rPr lang="vi-VN" noProof="1"/>
              <a:t>ơ</a:t>
            </a:r>
            <a:r>
              <a:rPr lang="en-US" noProof="1"/>
              <a:t> đồ thửa</a:t>
            </a:r>
          </a:p>
          <a:p>
            <a:pPr lvl="2"/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4238682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21924-88BD-2347-8460-595D77859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Các chức năng c</a:t>
            </a:r>
            <a:r>
              <a:rPr lang="vi-VN" noProof="1"/>
              <a:t>ơ</a:t>
            </a:r>
            <a:r>
              <a:rPr lang="en-US" noProof="1"/>
              <a:t> bản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2DCE-FEC9-FB4C-B2A2-7FCEA3957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Quản lý Nhật ký sản xuất: từ giai đoạn </a:t>
            </a:r>
            <a:r>
              <a:rPr lang="en-US" noProof="1">
                <a:solidFill>
                  <a:srgbClr val="00B050"/>
                </a:solidFill>
              </a:rPr>
              <a:t>sản xuất </a:t>
            </a:r>
            <a:r>
              <a:rPr lang="en-US" noProof="1"/>
              <a:t>đến giai đoạn </a:t>
            </a:r>
            <a:r>
              <a:rPr lang="en-US" noProof="1">
                <a:solidFill>
                  <a:srgbClr val="00B050"/>
                </a:solidFill>
              </a:rPr>
              <a:t>thu hoạch</a:t>
            </a:r>
          </a:p>
          <a:p>
            <a:pPr marL="914400" lvl="1" indent="-369888"/>
            <a:r>
              <a:rPr lang="en-US" noProof="1"/>
              <a:t>Giai đoạn chuẩn bị: đất / chuồng / ao hồ</a:t>
            </a:r>
          </a:p>
          <a:p>
            <a:pPr marL="914400" lvl="1" indent="-369888"/>
            <a:r>
              <a:rPr lang="en-US" noProof="1"/>
              <a:t>Xuống giống</a:t>
            </a:r>
          </a:p>
          <a:p>
            <a:pPr marL="914400" lvl="1" indent="-369888"/>
            <a:r>
              <a:rPr lang="en-US" noProof="1"/>
              <a:t>Quá trình nuôi trồng: </a:t>
            </a:r>
          </a:p>
          <a:p>
            <a:pPr marL="1314450" lvl="2" indent="-369888">
              <a:buFont typeface="Wingdings" pitchFamily="2" charset="2"/>
              <a:buChar char="Ø"/>
            </a:pPr>
            <a:r>
              <a:rPr lang="en-US" noProof="1"/>
              <a:t>Nhật ký bón phân, t</a:t>
            </a:r>
            <a:r>
              <a:rPr lang="vi-VN" noProof="1"/>
              <a:t>ư</a:t>
            </a:r>
            <a:r>
              <a:rPr lang="en-US" noProof="1"/>
              <a:t>ới n</a:t>
            </a:r>
            <a:r>
              <a:rPr lang="vi-VN" noProof="1"/>
              <a:t>ư</a:t>
            </a:r>
            <a:r>
              <a:rPr lang="en-US" noProof="1"/>
              <a:t>ớc, cho ăn,…</a:t>
            </a:r>
          </a:p>
          <a:p>
            <a:pPr marL="1314450" lvl="2" indent="-369888">
              <a:buFont typeface="Wingdings" pitchFamily="2" charset="2"/>
              <a:buChar char="Ø"/>
            </a:pPr>
            <a:r>
              <a:rPr lang="en-US" noProof="1"/>
              <a:t>Nhật ký dịch bệnh và xử lý dịch bệnh</a:t>
            </a:r>
          </a:p>
          <a:p>
            <a:pPr marL="914400" lvl="1" indent="-369888"/>
            <a:r>
              <a:rPr lang="en-US" noProof="1"/>
              <a:t>Thu hoạch</a:t>
            </a:r>
          </a:p>
          <a:p>
            <a:pPr marL="914400" lvl="1" indent="-369888"/>
            <a:r>
              <a:rPr lang="en-US" noProof="1"/>
              <a:t>Bảo quản</a:t>
            </a:r>
          </a:p>
        </p:txBody>
      </p:sp>
    </p:spTree>
    <p:extLst>
      <p:ext uri="{BB962C8B-B14F-4D97-AF65-F5344CB8AC3E}">
        <p14:creationId xmlns:p14="http://schemas.microsoft.com/office/powerpoint/2010/main" val="28638930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UC2.09</a:t>
            </a:r>
            <a:r>
              <a:rPr lang="en-US" noProof="1"/>
              <a:t>] Quản lý giống:</a:t>
            </a:r>
          </a:p>
          <a:p>
            <a:pPr lvl="1"/>
            <a:r>
              <a:rPr lang="en-US" noProof="1"/>
              <a:t>Nhập giống (</a:t>
            </a:r>
            <a:r>
              <a:rPr lang="en-US" sz="2400" noProof="1"/>
              <a:t>chuẩn VietGAP</a:t>
            </a:r>
            <a:r>
              <a:rPr lang="en-US" noProof="1"/>
              <a:t>):</a:t>
            </a:r>
          </a:p>
          <a:p>
            <a:pPr lvl="2"/>
            <a:r>
              <a:rPr lang="en-US" noProof="1"/>
              <a:t>Ngày nhập</a:t>
            </a:r>
          </a:p>
          <a:p>
            <a:pPr lvl="2"/>
            <a:r>
              <a:rPr lang="en-US" noProof="1"/>
              <a:t>Tên giống </a:t>
            </a:r>
          </a:p>
          <a:p>
            <a:pPr lvl="2"/>
            <a:r>
              <a:rPr lang="en-US" noProof="1"/>
              <a:t>Tên công ty cung cấp giống</a:t>
            </a:r>
          </a:p>
          <a:p>
            <a:pPr lvl="2"/>
            <a:r>
              <a:rPr lang="en-US" noProof="1"/>
              <a:t>Ng</a:t>
            </a:r>
            <a:r>
              <a:rPr lang="vi-VN" noProof="1"/>
              <a:t>ư</a:t>
            </a:r>
            <a:r>
              <a:rPr lang="en-US" noProof="1"/>
              <a:t>ời mua</a:t>
            </a:r>
          </a:p>
          <a:p>
            <a:pPr lvl="1"/>
            <a:r>
              <a:rPr lang="en-US" noProof="1"/>
              <a:t>Phân phối giống:</a:t>
            </a:r>
          </a:p>
          <a:p>
            <a:pPr lvl="2"/>
            <a:r>
              <a:rPr lang="en-US" noProof="1"/>
              <a:t>Ngày phân phối</a:t>
            </a:r>
          </a:p>
          <a:p>
            <a:pPr lvl="2"/>
            <a:r>
              <a:rPr lang="en-US" noProof="1"/>
              <a:t>Tên thành viên</a:t>
            </a:r>
          </a:p>
          <a:p>
            <a:pPr lvl="2"/>
            <a:r>
              <a:rPr lang="en-US" noProof="1"/>
              <a:t>Số l</a:t>
            </a:r>
            <a:r>
              <a:rPr lang="vi-VN" noProof="1"/>
              <a:t>ư</a:t>
            </a:r>
            <a:r>
              <a:rPr lang="en-US" noProof="1"/>
              <a:t>ợng</a:t>
            </a:r>
          </a:p>
        </p:txBody>
      </p:sp>
    </p:spTree>
    <p:extLst>
      <p:ext uri="{BB962C8B-B14F-4D97-AF65-F5344CB8AC3E}">
        <p14:creationId xmlns:p14="http://schemas.microsoft.com/office/powerpoint/2010/main" val="1514413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3E985-2FEC-994C-AFA4-97BD8AE11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Quản lý HTX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05BA4-2B37-D34C-A90C-17CBD3894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Ghi chú</a:t>
            </a:r>
          </a:p>
          <a:p>
            <a:pPr lvl="1"/>
            <a:r>
              <a:rPr lang="en-US" noProof="1"/>
              <a:t>Các chức năng khác (</a:t>
            </a:r>
            <a:r>
              <a:rPr lang="en-US" sz="2400" noProof="1"/>
              <a:t>ch</a:t>
            </a:r>
            <a:r>
              <a:rPr lang="vi-VN" sz="2400" noProof="1"/>
              <a:t>ưa</a:t>
            </a:r>
            <a:r>
              <a:rPr lang="en-US" sz="2400" noProof="1"/>
              <a:t> có trong phân tích</a:t>
            </a:r>
            <a:r>
              <a:rPr lang="en-US" noProof="1"/>
              <a:t>):</a:t>
            </a:r>
          </a:p>
          <a:p>
            <a:pPr lvl="2"/>
            <a:r>
              <a:rPr lang="en-US" sz="2000" noProof="1"/>
              <a:t>Ghi nhận thông tin mua đồ bảo hộ (</a:t>
            </a:r>
            <a:r>
              <a:rPr lang="en-US" sz="1600" noProof="1"/>
              <a:t>AF3.5.1, p19</a:t>
            </a:r>
            <a:r>
              <a:rPr lang="en-US" sz="2000" noProof="1"/>
              <a:t>)</a:t>
            </a:r>
          </a:p>
          <a:p>
            <a:pPr lvl="2"/>
            <a:r>
              <a:rPr lang="en-US" sz="2000" noProof="1"/>
              <a:t>Ghi nhận thông tin về tập huấn cho thành viên HTX</a:t>
            </a:r>
          </a:p>
          <a:p>
            <a:pPr lvl="2"/>
            <a:r>
              <a:rPr lang="en-US" sz="2000" noProof="1"/>
              <a:t>Quản lý các kho (</a:t>
            </a:r>
            <a:r>
              <a:rPr lang="en-US" sz="1600" noProof="1"/>
              <a:t>phân bón, thuốc BVTV, rác thải, p28</a:t>
            </a:r>
            <a:r>
              <a:rPr lang="en-US" sz="2000" noProof="1"/>
              <a:t>)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Thửa ruộng có thay đổi thông tin gì không? Nếu thay đổi thì có cần ghi nhận lại thông tin lịch sử không?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Có quản lý việc nhập giống không </a:t>
            </a:r>
            <a:r>
              <a:rPr lang="en-US" sz="2800" noProof="1">
                <a:solidFill>
                  <a:srgbClr val="C00000"/>
                </a:solidFill>
              </a:rPr>
              <a:t>(</a:t>
            </a:r>
            <a:r>
              <a:rPr lang="en-US" sz="1800" noProof="1">
                <a:solidFill>
                  <a:srgbClr val="C00000"/>
                </a:solidFill>
              </a:rPr>
              <a:t>VietGAP Bảng 1+2) </a:t>
            </a:r>
            <a:r>
              <a:rPr lang="en-US" sz="2000" noProof="1">
                <a:solidFill>
                  <a:srgbClr val="C00000"/>
                </a:solidFill>
              </a:rPr>
              <a:t>hay chỉ nhập thông tin khi tạo nhật ký vụ mùa?</a:t>
            </a:r>
          </a:p>
          <a:p>
            <a:pPr lvl="2"/>
            <a:r>
              <a:rPr lang="en-US" sz="2000" noProof="1">
                <a:solidFill>
                  <a:srgbClr val="C00000"/>
                </a:solidFill>
              </a:rPr>
              <a:t>Nếu quản lý nhập giống thì quản lý phân phối giống hay chỉ quản lý nhập, xuất?</a:t>
            </a:r>
            <a:endParaRPr lang="en-US" noProof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525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AF40A-1CAD-BC47-A5A4-66D3EA986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A66FB-5CFF-8145-883A-E1E2CB9C7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Loại ứng dụng: </a:t>
            </a:r>
            <a:r>
              <a:rPr lang="en-US" noProof="1">
                <a:solidFill>
                  <a:srgbClr val="00B050"/>
                </a:solidFill>
              </a:rPr>
              <a:t>mobile</a:t>
            </a:r>
            <a:r>
              <a:rPr lang="en-US" noProof="1"/>
              <a:t> 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514600"/>
            <a:ext cx="5105400" cy="315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9406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C4794-0466-204D-8968-BE05FAA18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01A8EF-834D-D941-9AA4-CC1E1139E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698102"/>
              </p:ext>
            </p:extLst>
          </p:nvPr>
        </p:nvGraphicFramePr>
        <p:xfrm>
          <a:off x="838200" y="2047240"/>
          <a:ext cx="7848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7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2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Mã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CN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Tên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chức năng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>
                          <a:solidFill>
                            <a:schemeClr val="tx1"/>
                          </a:solidFill>
                        </a:rPr>
                        <a:t>Mô</a:t>
                      </a:r>
                      <a:r>
                        <a:rPr lang="en-US" sz="1600" baseline="0" noProof="1">
                          <a:solidFill>
                            <a:schemeClr val="tx1"/>
                          </a:solidFill>
                        </a:rPr>
                        <a:t> tả</a:t>
                      </a:r>
                      <a:endParaRPr lang="en-US" sz="1600" noProof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Đăng</a:t>
                      </a:r>
                      <a:r>
                        <a:rPr lang="en-US" sz="1600" baseline="0" noProof="1"/>
                        <a:t> nhập</a:t>
                      </a:r>
                      <a:endParaRPr lang="en-US" sz="1600" noProof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Đăng</a:t>
                      </a:r>
                      <a:r>
                        <a:rPr lang="en-US" sz="1600" baseline="0" noProof="1"/>
                        <a:t> nhập vào hệ thống</a:t>
                      </a:r>
                      <a:endParaRPr lang="en-US" sz="1600" noProof="1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Nhật ký làm đất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thông tin chuẩn bị đất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Nhật ký xuống giống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nhật ký xuống giống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Nhật ký nhận vật t</a:t>
                      </a:r>
                      <a:r>
                        <a:rPr lang="vi-VN" sz="1600" noProof="1"/>
                        <a:t>ư</a:t>
                      </a:r>
                      <a:r>
                        <a:rPr lang="en-US" sz="1600" noProof="1"/>
                        <a:t> 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Nhận vật t</a:t>
                      </a:r>
                      <a:r>
                        <a:rPr lang="vi-VN" sz="1600" noProof="1"/>
                        <a:t>ư</a:t>
                      </a:r>
                      <a:r>
                        <a:rPr lang="en-US" sz="1600" noProof="1"/>
                        <a:t> NN từ HTX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sử dụng vật t</a:t>
                      </a:r>
                      <a:r>
                        <a:rPr lang="vi-VN" sz="1600" noProof="1"/>
                        <a:t>ư</a:t>
                      </a:r>
                      <a:r>
                        <a:rPr lang="en-US" sz="1600" noProof="1"/>
                        <a:t> 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việc sử dụng vật t</a:t>
                      </a:r>
                      <a:r>
                        <a:rPr lang="vi-VN" sz="1600" noProof="1"/>
                        <a:t>ư</a:t>
                      </a:r>
                      <a:r>
                        <a:rPr lang="en-US" sz="1600" noProof="1"/>
                        <a:t> NN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1"/>
                        <a:t>UC3.06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sâu bệnh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1"/>
                        <a:t>Ghi nhận nhật ký sâu bệnh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5915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51F8-B012-1442-A171-9FE1FBCE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ADB5A-DEE6-D24D-943B-FBE19901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UC3.02</a:t>
            </a:r>
            <a:r>
              <a:rPr lang="en-US" noProof="1"/>
              <a:t>] Nhật ký làm đất</a:t>
            </a:r>
          </a:p>
          <a:p>
            <a:pPr lvl="1"/>
            <a:r>
              <a:rPr lang="en-US" noProof="1"/>
              <a:t>Thông tin:</a:t>
            </a:r>
          </a:p>
          <a:p>
            <a:pPr lvl="2"/>
            <a:r>
              <a:rPr lang="en-US" noProof="1"/>
              <a:t>Ngày làm đất</a:t>
            </a:r>
          </a:p>
          <a:p>
            <a:pPr lvl="2"/>
            <a:r>
              <a:rPr lang="en-US" noProof="1"/>
              <a:t>Phương pháp làm đất:</a:t>
            </a:r>
          </a:p>
          <a:p>
            <a:pPr lvl="3"/>
            <a:r>
              <a:rPr lang="en-US" noProof="1"/>
              <a:t>Hoạt động (vệ sinh đồng ruộng: cắt rạ, làm cỏ, làm bờ; làm đất: bẩy ải, cuốc đất; cày đất; bừa; san đất;…)</a:t>
            </a:r>
          </a:p>
          <a:p>
            <a:pPr lvl="3"/>
            <a:r>
              <a:rPr lang="en-US" noProof="1"/>
              <a:t>Phương tiện sử dụng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Làm đất có giống nhau trên tất cả các thửa của 1 thành viên?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Ngoài các thông tin trên còn thông tin nào không?</a:t>
            </a:r>
          </a:p>
        </p:txBody>
      </p:sp>
    </p:spTree>
    <p:extLst>
      <p:ext uri="{BB962C8B-B14F-4D97-AF65-F5344CB8AC3E}">
        <p14:creationId xmlns:p14="http://schemas.microsoft.com/office/powerpoint/2010/main" val="22252367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51F8-B012-1442-A171-9FE1FBCE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ADB5A-DEE6-D24D-943B-FBE19901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UC3.03</a:t>
            </a:r>
            <a:r>
              <a:rPr lang="en-US" noProof="1"/>
              <a:t>] Nhật ký xuống giống</a:t>
            </a:r>
          </a:p>
          <a:p>
            <a:pPr lvl="1"/>
            <a:r>
              <a:rPr lang="en-US" noProof="1"/>
              <a:t>Thông tin:</a:t>
            </a:r>
          </a:p>
          <a:p>
            <a:pPr lvl="2"/>
            <a:r>
              <a:rPr lang="en-US" noProof="1"/>
              <a:t>Ngày xuống giống</a:t>
            </a:r>
          </a:p>
          <a:p>
            <a:pPr lvl="2"/>
            <a:r>
              <a:rPr lang="en-US" noProof="1"/>
              <a:t>Phương pháp</a:t>
            </a:r>
          </a:p>
          <a:p>
            <a:pPr lvl="2"/>
            <a:r>
              <a:rPr lang="en-US" noProof="1"/>
              <a:t>Điều kiện thời tiết</a:t>
            </a:r>
          </a:p>
          <a:p>
            <a:pPr lvl="2"/>
            <a:r>
              <a:rPr lang="en-US" noProof="1"/>
              <a:t>Tổng số lượng giống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 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Cần lưu thông tin về loại giống không (</a:t>
            </a:r>
            <a:r>
              <a:rPr lang="en-US" sz="2000" noProof="1">
                <a:solidFill>
                  <a:srgbClr val="C00000"/>
                </a:solidFill>
              </a:rPr>
              <a:t>phụ thuộc vào số loại giống cho từng mùa</a:t>
            </a:r>
            <a:r>
              <a:rPr lang="en-US" noProof="1">
                <a:solidFill>
                  <a:srgbClr val="C00000"/>
                </a:solidFill>
              </a:rPr>
              <a:t>)?</a:t>
            </a:r>
          </a:p>
          <a:p>
            <a:pPr lvl="2"/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781626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51F8-B012-1442-A171-9FE1FBCE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ADB5A-DEE6-D24D-943B-FBE19901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UC3.05</a:t>
            </a:r>
            <a:r>
              <a:rPr lang="en-US" noProof="1"/>
              <a:t>] Nhật ký nhận vật tư NN</a:t>
            </a:r>
          </a:p>
          <a:p>
            <a:pPr lvl="1"/>
            <a:r>
              <a:rPr lang="en-US" noProof="1"/>
              <a:t>Chức năng: xác nhận việc nhận vật tư NN từ HTX</a:t>
            </a:r>
          </a:p>
          <a:p>
            <a:pPr lvl="2"/>
            <a:r>
              <a:rPr lang="en-US" noProof="1"/>
              <a:t>Sau khi Quản lý HTX ra lệnh xuất, người nông dân sẽ xác nhận việc nhận vật tư thông qua ứng dụng của mình</a:t>
            </a:r>
          </a:p>
          <a:p>
            <a:pPr lvl="2"/>
            <a:r>
              <a:rPr lang="en-US" noProof="1"/>
              <a:t>Các thông tin về việc nhận vật tư NN sẽ do Quản lý HTX nhập</a:t>
            </a:r>
          </a:p>
          <a:p>
            <a:pPr lvl="1"/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3519377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51F8-B012-1442-A171-9FE1FBCE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ADB5A-DEE6-D24D-943B-FBE19901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UC3.04</a:t>
            </a:r>
            <a:r>
              <a:rPr lang="en-US" noProof="1"/>
              <a:t>] Nhật ký sử dụng vật tư NN</a:t>
            </a:r>
          </a:p>
          <a:p>
            <a:pPr lvl="1"/>
            <a:r>
              <a:rPr lang="en-US" noProof="1"/>
              <a:t>Thông tin:</a:t>
            </a:r>
          </a:p>
          <a:p>
            <a:pPr lvl="2"/>
            <a:r>
              <a:rPr lang="en-US" noProof="1"/>
              <a:t>Ngày sử dụng</a:t>
            </a:r>
          </a:p>
          <a:p>
            <a:pPr lvl="2"/>
            <a:r>
              <a:rPr lang="en-US" noProof="1"/>
              <a:t>Loại vật tư NN</a:t>
            </a:r>
          </a:p>
          <a:p>
            <a:pPr lvl="2"/>
            <a:r>
              <a:rPr lang="en-US" noProof="1"/>
              <a:t>Số lượng x đơn vị</a:t>
            </a:r>
          </a:p>
          <a:p>
            <a:pPr lvl="2"/>
            <a:r>
              <a:rPr lang="en-US" noProof="1"/>
              <a:t>Phương pháp</a:t>
            </a:r>
          </a:p>
          <a:p>
            <a:pPr lvl="2"/>
            <a:r>
              <a:rPr lang="en-US" noProof="1"/>
              <a:t>Mục đích (</a:t>
            </a:r>
            <a:r>
              <a:rPr lang="en-US" sz="2000" noProof="1"/>
              <a:t>trị bệnh, côn trùng gì?,…</a:t>
            </a:r>
            <a:r>
              <a:rPr lang="en-US" noProof="1"/>
              <a:t>)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Có ghi lại thông tin người thực hiện (</a:t>
            </a:r>
            <a:r>
              <a:rPr lang="en-US" sz="2000" noProof="1">
                <a:solidFill>
                  <a:srgbClr val="C00000"/>
                </a:solidFill>
              </a:rPr>
              <a:t>bón phân/thuốc</a:t>
            </a:r>
            <a:r>
              <a:rPr lang="en-US" noProof="1">
                <a:solidFill>
                  <a:srgbClr val="C00000"/>
                </a:solidFill>
              </a:rPr>
              <a:t>)?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Trong trường hợp bón phân thì Ghi chú ghi như thế nào (</a:t>
            </a:r>
            <a:r>
              <a:rPr lang="en-US" sz="2000" noProof="1">
                <a:solidFill>
                  <a:srgbClr val="C00000"/>
                </a:solidFill>
              </a:rPr>
              <a:t>hay tách ra 2 trường hợp như chuẩn VietGAP</a:t>
            </a:r>
            <a:r>
              <a:rPr lang="en-US" noProof="1">
                <a:solidFill>
                  <a:srgbClr val="C00000"/>
                </a:solidFill>
              </a:rPr>
              <a:t>)?</a:t>
            </a:r>
          </a:p>
        </p:txBody>
      </p:sp>
    </p:spTree>
    <p:extLst>
      <p:ext uri="{BB962C8B-B14F-4D97-AF65-F5344CB8AC3E}">
        <p14:creationId xmlns:p14="http://schemas.microsoft.com/office/powerpoint/2010/main" val="2436895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C51F8-B012-1442-A171-9FE1FBCEA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Chức năng của Nông dân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ADB5A-DEE6-D24D-943B-FBE19901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[</a:t>
            </a:r>
            <a:r>
              <a:rPr lang="en-US" sz="2400" b="1" noProof="1"/>
              <a:t>UC3.06</a:t>
            </a:r>
            <a:r>
              <a:rPr lang="en-US" noProof="1"/>
              <a:t>] Ghi nhận sâu bệnh</a:t>
            </a:r>
          </a:p>
          <a:p>
            <a:pPr lvl="1"/>
            <a:r>
              <a:rPr lang="en-US" noProof="1"/>
              <a:t>Thông tin:</a:t>
            </a:r>
          </a:p>
          <a:p>
            <a:pPr lvl="2"/>
            <a:r>
              <a:rPr lang="en-US" noProof="1"/>
              <a:t>Ngày bị sâu bệnh</a:t>
            </a:r>
          </a:p>
          <a:p>
            <a:pPr lvl="2"/>
            <a:r>
              <a:rPr lang="en-US" noProof="1"/>
              <a:t>Loại sâu bệnh</a:t>
            </a:r>
          </a:p>
          <a:p>
            <a:pPr lvl="2"/>
            <a:r>
              <a:rPr lang="en-US" noProof="1"/>
              <a:t>Diện tích bị sâu bệnh</a:t>
            </a:r>
          </a:p>
          <a:p>
            <a:pPr lvl="1"/>
            <a:r>
              <a:rPr lang="en-US" noProof="1">
                <a:solidFill>
                  <a:srgbClr val="C00000"/>
                </a:solidFill>
              </a:rPr>
              <a:t>Câu hỏi: </a:t>
            </a:r>
          </a:p>
          <a:p>
            <a:pPr lvl="2"/>
            <a:r>
              <a:rPr lang="en-US" noProof="1">
                <a:solidFill>
                  <a:srgbClr val="C00000"/>
                </a:solidFill>
              </a:rPr>
              <a:t>Có cần liên kết giữa Ghi nhận sâu bệnh với Nhật ký sử dụng thuốc BVTV không?</a:t>
            </a:r>
          </a:p>
        </p:txBody>
      </p:sp>
    </p:spTree>
    <p:extLst>
      <p:ext uri="{BB962C8B-B14F-4D97-AF65-F5344CB8AC3E}">
        <p14:creationId xmlns:p14="http://schemas.microsoft.com/office/powerpoint/2010/main" val="2007857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3">
            <a:extLst>
              <a:ext uri="{FF2B5EF4-FFF2-40B4-BE49-F238E27FC236}">
                <a16:creationId xmlns:a16="http://schemas.microsoft.com/office/drawing/2014/main" id="{56E01181-FA81-4C6D-9E62-C7D65FDA83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373313"/>
            <a:ext cx="7924800" cy="2555875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3600" b="1" dirty="0"/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28D31-0C2A-9E44-8CCB-B73B11D3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Các chức năng c</a:t>
            </a:r>
            <a:r>
              <a:rPr lang="vi-VN" noProof="1"/>
              <a:t>ơ</a:t>
            </a:r>
            <a:r>
              <a:rPr lang="en-US" noProof="1"/>
              <a:t> bản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3993-FCB2-2542-AC2C-95E410EAA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Quản lý chuỗi cung ứng:</a:t>
            </a:r>
          </a:p>
          <a:p>
            <a:pPr lvl="1"/>
            <a:r>
              <a:rPr lang="en-US" noProof="1"/>
              <a:t>Nhật ký sản xuất</a:t>
            </a:r>
          </a:p>
          <a:p>
            <a:pPr lvl="1"/>
            <a:r>
              <a:rPr lang="en-US" noProof="1"/>
              <a:t>Thu mua</a:t>
            </a:r>
          </a:p>
          <a:p>
            <a:pPr lvl="1"/>
            <a:r>
              <a:rPr lang="en-US" noProof="1"/>
              <a:t>Vận chuyển</a:t>
            </a:r>
          </a:p>
          <a:p>
            <a:pPr lvl="1"/>
            <a:r>
              <a:rPr lang="en-US" noProof="1"/>
              <a:t>Chế biến, đóng gói</a:t>
            </a:r>
          </a:p>
          <a:p>
            <a:pPr lvl="1"/>
            <a:r>
              <a:rPr lang="en-US" noProof="1"/>
              <a:t>Bán </a:t>
            </a:r>
          </a:p>
        </p:txBody>
      </p:sp>
    </p:spTree>
    <p:extLst>
      <p:ext uri="{BB962C8B-B14F-4D97-AF65-F5344CB8AC3E}">
        <p14:creationId xmlns:p14="http://schemas.microsoft.com/office/powerpoint/2010/main" val="1933560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6D46-051B-BC4C-9707-73B18DB8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381000"/>
            <a:ext cx="7086600" cy="944563"/>
          </a:xfrm>
        </p:spPr>
        <p:txBody>
          <a:bodyPr/>
          <a:lstStyle/>
          <a:p>
            <a:r>
              <a:rPr lang="en-US" noProof="1"/>
              <a:t>Các tính năng nổi bật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D8BA7-98D0-1C4E-9FCC-D4663169D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31963"/>
            <a:ext cx="8229600" cy="4691062"/>
          </a:xfrm>
        </p:spPr>
        <p:txBody>
          <a:bodyPr/>
          <a:lstStyle/>
          <a:p>
            <a:r>
              <a:rPr lang="en-US" noProof="1"/>
              <a:t>H</a:t>
            </a:r>
            <a:r>
              <a:rPr lang="vi-VN" noProof="1"/>
              <a:t>ư</a:t>
            </a:r>
            <a:r>
              <a:rPr lang="en-US" noProof="1"/>
              <a:t>ớng đến </a:t>
            </a:r>
            <a:r>
              <a:rPr lang="en-US" noProof="1">
                <a:solidFill>
                  <a:srgbClr val="00B050"/>
                </a:solidFill>
              </a:rPr>
              <a:t>nông dân </a:t>
            </a:r>
            <a:r>
              <a:rPr lang="en-US" noProof="1"/>
              <a:t>(</a:t>
            </a:r>
            <a:r>
              <a:rPr lang="en-US" sz="2400" noProof="1"/>
              <a:t>ng</a:t>
            </a:r>
            <a:r>
              <a:rPr lang="vi-VN" sz="2400" noProof="1"/>
              <a:t>ườ</a:t>
            </a:r>
            <a:r>
              <a:rPr lang="en-US" sz="2400" noProof="1"/>
              <a:t>i dùng không chuyên</a:t>
            </a:r>
            <a:r>
              <a:rPr lang="en-US" noProof="1"/>
              <a:t>):</a:t>
            </a:r>
          </a:p>
          <a:p>
            <a:pPr lvl="1">
              <a:buClr>
                <a:schemeClr val="accent6"/>
              </a:buClr>
            </a:pPr>
            <a:r>
              <a:rPr lang="en-US" noProof="1">
                <a:solidFill>
                  <a:srgbClr val="00B050"/>
                </a:solidFill>
              </a:rPr>
              <a:t>Đ</a:t>
            </a:r>
            <a:r>
              <a:rPr lang="vi-VN" noProof="1">
                <a:solidFill>
                  <a:srgbClr val="00B050"/>
                </a:solidFill>
              </a:rPr>
              <a:t>ơ</a:t>
            </a:r>
            <a:r>
              <a:rPr lang="en-US" noProof="1">
                <a:solidFill>
                  <a:srgbClr val="00B050"/>
                </a:solidFill>
              </a:rPr>
              <a:t>n giản hóa </a:t>
            </a:r>
            <a:r>
              <a:rPr lang="en-US" noProof="1"/>
              <a:t>quá trình ghi nhận thông tin (</a:t>
            </a:r>
            <a:r>
              <a:rPr lang="en-US" sz="2000" noProof="1"/>
              <a:t>thông qua chụp ảnh, lựa chọn trực quan thay vì nhập trực tiếp</a:t>
            </a:r>
            <a:r>
              <a:rPr lang="en-US" noProof="1"/>
              <a:t>)</a:t>
            </a:r>
          </a:p>
          <a:p>
            <a:pPr lvl="1"/>
            <a:r>
              <a:rPr lang="en-US" noProof="1"/>
              <a:t>Ứng dụng công nghệ </a:t>
            </a:r>
            <a:r>
              <a:rPr lang="en-US" noProof="1">
                <a:solidFill>
                  <a:srgbClr val="00B050"/>
                </a:solidFill>
              </a:rPr>
              <a:t>chuỗi khối </a:t>
            </a:r>
            <a:r>
              <a:rPr lang="en-US" noProof="1"/>
              <a:t>(</a:t>
            </a:r>
            <a:r>
              <a:rPr lang="en-US" sz="2000" noProof="1"/>
              <a:t>blockchain</a:t>
            </a:r>
            <a:r>
              <a:rPr lang="en-US" noProof="1"/>
              <a:t>):</a:t>
            </a:r>
          </a:p>
          <a:p>
            <a:pPr lvl="2"/>
            <a:r>
              <a:rPr lang="en-US" noProof="1"/>
              <a:t>Minh bạch</a:t>
            </a:r>
          </a:p>
          <a:p>
            <a:pPr lvl="2"/>
            <a:r>
              <a:rPr lang="en-US" noProof="1"/>
              <a:t>Tin cậy</a:t>
            </a:r>
          </a:p>
          <a:p>
            <a:pPr lvl="2"/>
            <a:r>
              <a:rPr lang="en-US" noProof="1"/>
              <a:t>Không thể sửa đổi</a:t>
            </a:r>
          </a:p>
          <a:p>
            <a:pPr lvl="2"/>
            <a:r>
              <a:rPr lang="en-US" noProof="1"/>
              <a:t>Mở</a:t>
            </a:r>
          </a:p>
          <a:p>
            <a:pPr lvl="1"/>
            <a:r>
              <a:rPr lang="en-US" noProof="1"/>
              <a:t>Áp dụng </a:t>
            </a:r>
            <a:r>
              <a:rPr lang="en-US" noProof="1">
                <a:solidFill>
                  <a:srgbClr val="00B050"/>
                </a:solidFill>
              </a:rPr>
              <a:t>trí tuệ nhân tạo</a:t>
            </a:r>
            <a:r>
              <a:rPr lang="en-US" noProof="1"/>
              <a:t>:</a:t>
            </a:r>
          </a:p>
          <a:p>
            <a:pPr lvl="2"/>
            <a:r>
              <a:rPr lang="en-US" noProof="1"/>
              <a:t>Hỗ trợ nhận dạng côn trùng, sâu bệnh</a:t>
            </a:r>
          </a:p>
          <a:p>
            <a:pPr lvl="2"/>
            <a:r>
              <a:rPr lang="en-US" noProof="1"/>
              <a:t>Gợi ý thuốc</a:t>
            </a:r>
          </a:p>
        </p:txBody>
      </p:sp>
    </p:spTree>
    <p:extLst>
      <p:ext uri="{BB962C8B-B14F-4D97-AF65-F5344CB8AC3E}">
        <p14:creationId xmlns:p14="http://schemas.microsoft.com/office/powerpoint/2010/main" val="715493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8156-8EAB-3948-8F2B-63B4509A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</p:spPr>
        <p:txBody>
          <a:bodyPr/>
          <a:lstStyle/>
          <a:p>
            <a:r>
              <a:rPr lang="en-US" noProof="1"/>
              <a:t>GĐ 1 – Nhật ký sản xuất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D102C-6A5D-BE43-94E9-470EAB4E6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Nhật ký trồng trọt: Lúa và cây ăn quả</a:t>
            </a:r>
          </a:p>
          <a:p>
            <a:r>
              <a:rPr lang="en-US" noProof="1"/>
              <a:t>Module dành cho Quản trị hệ thống</a:t>
            </a:r>
          </a:p>
          <a:p>
            <a:pPr lvl="1"/>
            <a:r>
              <a:rPr lang="en-US" noProof="1"/>
              <a:t>Quản lý các HTX</a:t>
            </a:r>
          </a:p>
          <a:p>
            <a:pPr lvl="1"/>
            <a:r>
              <a:rPr lang="en-US" noProof="1"/>
              <a:t>Quản lý các danh mục thuốc BVTV, phân bón,…</a:t>
            </a:r>
          </a:p>
          <a:p>
            <a:r>
              <a:rPr lang="en-US" noProof="1"/>
              <a:t>Module dành cho ng</a:t>
            </a:r>
            <a:r>
              <a:rPr lang="vi-VN" noProof="1"/>
              <a:t>ư</a:t>
            </a:r>
            <a:r>
              <a:rPr lang="en-US" noProof="1"/>
              <a:t>ời quản lý HTX</a:t>
            </a:r>
          </a:p>
          <a:p>
            <a:pPr lvl="1"/>
            <a:r>
              <a:rPr lang="en-US" noProof="1"/>
              <a:t>Quản lý nông dân</a:t>
            </a:r>
          </a:p>
          <a:p>
            <a:pPr lvl="1"/>
            <a:r>
              <a:rPr lang="en-US" noProof="1"/>
              <a:t>Quản lý thuốc BVTV, phân bón,…</a:t>
            </a:r>
          </a:p>
          <a:p>
            <a:r>
              <a:rPr lang="en-US" noProof="1"/>
              <a:t>Module dành cho nông dân</a:t>
            </a:r>
          </a:p>
          <a:p>
            <a:pPr lvl="1"/>
            <a:r>
              <a:rPr lang="en-US" noProof="1"/>
              <a:t>Ghi nhận nhật ký sản xuất</a:t>
            </a:r>
          </a:p>
        </p:txBody>
      </p:sp>
    </p:spTree>
    <p:extLst>
      <p:ext uri="{BB962C8B-B14F-4D97-AF65-F5344CB8AC3E}">
        <p14:creationId xmlns:p14="http://schemas.microsoft.com/office/powerpoint/2010/main" val="3195909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350F7-D49B-C649-ADBB-840301FC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GĐ 2 – Trãi nghiệm ng</a:t>
            </a:r>
            <a:r>
              <a:rPr lang="vi-VN" noProof="1"/>
              <a:t>ư</a:t>
            </a:r>
            <a:r>
              <a:rPr lang="en-US" noProof="1"/>
              <a:t>ời dùng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AD025-E8BD-3347-9A99-CB4EF672C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Cải tiến ph</a:t>
            </a:r>
            <a:r>
              <a:rPr lang="vi-VN" noProof="1"/>
              <a:t>ươ</a:t>
            </a:r>
            <a:r>
              <a:rPr lang="en-US" noProof="1"/>
              <a:t>ng pháp nhập liệu</a:t>
            </a:r>
          </a:p>
          <a:p>
            <a:pPr lvl="1"/>
            <a:r>
              <a:rPr lang="en-US" noProof="1"/>
              <a:t>Qua hình ảnh</a:t>
            </a:r>
          </a:p>
          <a:p>
            <a:pPr lvl="1"/>
            <a:r>
              <a:rPr lang="en-US" noProof="1"/>
              <a:t>Lựa chọn trực quan</a:t>
            </a:r>
          </a:p>
          <a:p>
            <a:r>
              <a:rPr lang="en-US" noProof="1"/>
              <a:t>Hệ thống nhận dạng</a:t>
            </a:r>
          </a:p>
          <a:p>
            <a:r>
              <a:rPr lang="en-US" noProof="1"/>
              <a:t>Hệ thống gợi ý</a:t>
            </a:r>
          </a:p>
        </p:txBody>
      </p:sp>
    </p:spTree>
    <p:extLst>
      <p:ext uri="{BB962C8B-B14F-4D97-AF65-F5344CB8AC3E}">
        <p14:creationId xmlns:p14="http://schemas.microsoft.com/office/powerpoint/2010/main" val="608811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44C56-A17E-E647-996B-602CF3C02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GĐ 3 – Công nghệ chuỗi khối,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B92DC-8865-E645-9B6C-A1DA84471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Ứng dụng công nghệ chuỗi khối:</a:t>
            </a:r>
          </a:p>
          <a:p>
            <a:pPr lvl="1"/>
            <a:r>
              <a:rPr lang="en-US" noProof="1"/>
              <a:t>Tăng tính minh bạch và tính mở của hệ thống</a:t>
            </a:r>
          </a:p>
          <a:p>
            <a:pPr lvl="1"/>
            <a:r>
              <a:rPr lang="en-US" noProof="1"/>
              <a:t>Giảm chi phí giao dịch thông qua các hợp đồng thông minh</a:t>
            </a:r>
          </a:p>
          <a:p>
            <a:r>
              <a:rPr lang="en-US" noProof="1"/>
              <a:t>AI nâng cao:</a:t>
            </a:r>
          </a:p>
          <a:p>
            <a:pPr lvl="1"/>
            <a:r>
              <a:rPr lang="en-US" noProof="1"/>
              <a:t>Quản lý quy trình sản xuất</a:t>
            </a:r>
          </a:p>
          <a:p>
            <a:pPr lvl="1"/>
            <a:r>
              <a:rPr lang="en-US" noProof="1"/>
              <a:t>Hỗ trợ sản xuất: gợi ý các công đạon cần thực hiện (</a:t>
            </a:r>
            <a:r>
              <a:rPr lang="en-US" sz="2400" noProof="1"/>
              <a:t>khi nào bón phân, t</a:t>
            </a:r>
            <a:r>
              <a:rPr lang="vi-VN" sz="2400" noProof="1"/>
              <a:t>ư</a:t>
            </a:r>
            <a:r>
              <a:rPr lang="en-US" sz="2400" noProof="1"/>
              <a:t>ới n</a:t>
            </a:r>
            <a:r>
              <a:rPr lang="vi-VN" sz="2400" noProof="1"/>
              <a:t>ư</a:t>
            </a:r>
            <a:r>
              <a:rPr lang="en-US" sz="2400" noProof="1"/>
              <a:t>ớc,…</a:t>
            </a:r>
            <a:r>
              <a:rPr lang="en-US" noProof="1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73007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3392D-595A-9F4C-99F0-DE80482C3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Câu hỏi thảo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11F72-44A6-554A-831B-2A626B9FC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noProof="1"/>
              <a:t> Nhật ký trồng cây ăn quả</a:t>
            </a:r>
          </a:p>
          <a:p>
            <a:pPr marL="971550" lvl="1" indent="-514350">
              <a:buFont typeface="+mj-lt"/>
              <a:buAutoNum type="arabicParenR"/>
            </a:pPr>
            <a:r>
              <a:rPr lang="vi-VN" sz="2400" noProof="1"/>
              <a:t>Các </a:t>
            </a:r>
            <a:r>
              <a:rPr lang="vi-VN" sz="2400" noProof="1">
                <a:solidFill>
                  <a:srgbClr val="00B050"/>
                </a:solidFill>
              </a:rPr>
              <a:t>đơn vị diện tích </a:t>
            </a:r>
            <a:r>
              <a:rPr lang="vi-VN" sz="2400" noProof="1"/>
              <a:t>cần quản lý (thửa/vườn, luống/liếp, cây)?</a:t>
            </a:r>
          </a:p>
          <a:p>
            <a:pPr marL="971550" lvl="1" indent="-514350">
              <a:buFont typeface="+mj-lt"/>
              <a:buAutoNum type="arabicParenR"/>
            </a:pPr>
            <a:r>
              <a:rPr lang="vi-VN" sz="2400" noProof="1"/>
              <a:t>Có quản lý từng </a:t>
            </a:r>
            <a:r>
              <a:rPr lang="vi-VN" sz="2400" noProof="1">
                <a:solidFill>
                  <a:srgbClr val="00B050"/>
                </a:solidFill>
              </a:rPr>
              <a:t>cây</a:t>
            </a:r>
            <a:r>
              <a:rPr lang="vi-VN" sz="2400" noProof="1"/>
              <a:t> hay không?</a:t>
            </a:r>
          </a:p>
          <a:p>
            <a:pPr marL="971550" lvl="1" indent="-514350">
              <a:buFont typeface="+mj-lt"/>
              <a:buAutoNum type="arabicParenR"/>
            </a:pPr>
            <a:r>
              <a:rPr lang="vi-VN" sz="2400" noProof="1"/>
              <a:t>Khi </a:t>
            </a:r>
            <a:r>
              <a:rPr lang="vi-VN" sz="2400" noProof="1">
                <a:solidFill>
                  <a:srgbClr val="00B050"/>
                </a:solidFill>
              </a:rPr>
              <a:t>thu hoạch </a:t>
            </a:r>
            <a:r>
              <a:rPr lang="vi-VN" sz="2400" noProof="1"/>
              <a:t>thì có dán nhãn cho từng quả?</a:t>
            </a:r>
          </a:p>
          <a:p>
            <a:pPr marL="971550" lvl="1" indent="-514350">
              <a:buFont typeface="+mj-lt"/>
              <a:buAutoNum type="arabicParenR"/>
            </a:pPr>
            <a:r>
              <a:rPr lang="vi-VN" sz="2400" noProof="1"/>
              <a:t>Khi bón phân hay tưới nước thì ghi nhận thông tin chung cho tất cả diện tích sản xuất hay có thể có trường hợp bón phân 1 đơn vị nhỏ (thửa/luống)?</a:t>
            </a:r>
          </a:p>
          <a:p>
            <a:pPr marL="971550" lvl="1" indent="-514350">
              <a:buFont typeface="+mj-lt"/>
              <a:buAutoNum type="arabicParenR"/>
            </a:pPr>
            <a:r>
              <a:rPr lang="vi-VN" sz="2400" noProof="1"/>
              <a:t>Nếu sâu bệnh chỉ xảy ra trên 1 số cây/luống thì có ghi nhận thông tin cụ thể cây/luống bị bệnh hay chỉ ghi chung là có sâu bệnh?</a:t>
            </a:r>
          </a:p>
        </p:txBody>
      </p:sp>
    </p:spTree>
    <p:extLst>
      <p:ext uri="{BB962C8B-B14F-4D97-AF65-F5344CB8AC3E}">
        <p14:creationId xmlns:p14="http://schemas.microsoft.com/office/powerpoint/2010/main" val="25374727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4681</TotalTime>
  <Words>2489</Words>
  <Application>Microsoft Macintosh PowerPoint</Application>
  <PresentationFormat>On-screen Show (4:3)</PresentationFormat>
  <Paragraphs>339</Paragraphs>
  <Slides>39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Wingdings</vt:lpstr>
      <vt:lpstr>Default Design</vt:lpstr>
      <vt:lpstr>Hệ thống Quản lý Nhật ký sản xuất  dựa trên nền tảng Blockchain</vt:lpstr>
      <vt:lpstr>Mục tiêu</vt:lpstr>
      <vt:lpstr>Các chức năng cơ bản</vt:lpstr>
      <vt:lpstr>Các chức năng cơ bản</vt:lpstr>
      <vt:lpstr>Các tính năng nổi bật</vt:lpstr>
      <vt:lpstr>GĐ 1 – Nhật ký sản xuất</vt:lpstr>
      <vt:lpstr>GĐ 2 – Trãi nghiệm người dùng</vt:lpstr>
      <vt:lpstr>GĐ 3 – Công nghệ chuỗi khối, AI</vt:lpstr>
      <vt:lpstr>Câu hỏi thảo luận</vt:lpstr>
      <vt:lpstr>Câu hỏi thảo luận</vt:lpstr>
      <vt:lpstr>Câu hỏi thảo luận</vt:lpstr>
      <vt:lpstr>Phân hệ Nhật ký trồng lúa</vt:lpstr>
      <vt:lpstr>Chức năng của Quản lý hệ thống</vt:lpstr>
      <vt:lpstr>Chức năng của Quản lý hệ thống</vt:lpstr>
      <vt:lpstr>Chức năng của Quản lý hệ thống</vt:lpstr>
      <vt:lpstr>Chức năng của Quản lý hệ thống</vt:lpstr>
      <vt:lpstr>Chức năng của Quản lý hệ thống</vt:lpstr>
      <vt:lpstr>Chức năng của Quản lý hệ thống</vt:lpstr>
      <vt:lpstr>Chức năng của Quản lý hệ thống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Quản lý HTX</vt:lpstr>
      <vt:lpstr>Chức năng của Nông dân</vt:lpstr>
      <vt:lpstr>Chức năng của Nông dân</vt:lpstr>
      <vt:lpstr>Chức năng của Nông dân</vt:lpstr>
      <vt:lpstr>Chức năng của Nông dân</vt:lpstr>
      <vt:lpstr>Chức năng của Nông dân</vt:lpstr>
      <vt:lpstr>Chức năng của Nông dân</vt:lpstr>
      <vt:lpstr>Chức năng của Nông dân</vt:lpstr>
      <vt:lpstr>PowerPoint Presentation</vt:lpstr>
    </vt:vector>
  </TitlesOfParts>
  <Company>CANTHO UNIVERSITY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LRC</dc:creator>
  <cp:lastModifiedBy>Trần Công Án</cp:lastModifiedBy>
  <cp:revision>229</cp:revision>
  <dcterms:created xsi:type="dcterms:W3CDTF">2008-08-06T06:37:20Z</dcterms:created>
  <dcterms:modified xsi:type="dcterms:W3CDTF">2019-10-24T18:30:24Z</dcterms:modified>
</cp:coreProperties>
</file>

<file path=docProps/thumbnail.jpeg>
</file>